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8" r:id="rId2"/>
    <p:sldId id="296" r:id="rId3"/>
    <p:sldId id="348" r:id="rId4"/>
    <p:sldId id="345" r:id="rId5"/>
    <p:sldId id="346" r:id="rId6"/>
    <p:sldId id="349" r:id="rId7"/>
    <p:sldId id="322" r:id="rId8"/>
    <p:sldId id="260" r:id="rId9"/>
    <p:sldId id="350" r:id="rId10"/>
    <p:sldId id="320" r:id="rId11"/>
    <p:sldId id="321" r:id="rId12"/>
    <p:sldId id="367" r:id="rId13"/>
    <p:sldId id="342" r:id="rId14"/>
    <p:sldId id="364" r:id="rId15"/>
    <p:sldId id="373" r:id="rId16"/>
    <p:sldId id="370" r:id="rId17"/>
    <p:sldId id="330" r:id="rId18"/>
    <p:sldId id="365" r:id="rId19"/>
    <p:sldId id="328" r:id="rId20"/>
    <p:sldId id="366" r:id="rId21"/>
    <p:sldId id="371" r:id="rId22"/>
    <p:sldId id="331" r:id="rId23"/>
    <p:sldId id="337" r:id="rId24"/>
    <p:sldId id="372" r:id="rId25"/>
    <p:sldId id="368" r:id="rId26"/>
    <p:sldId id="369" r:id="rId27"/>
    <p:sldId id="363" r:id="rId28"/>
    <p:sldId id="362" r:id="rId29"/>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E2"/>
    <a:srgbClr val="4DB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5622" autoAdjust="0"/>
  </p:normalViewPr>
  <p:slideViewPr>
    <p:cSldViewPr snapToGrid="0">
      <p:cViewPr varScale="1">
        <p:scale>
          <a:sx n="111" d="100"/>
          <a:sy n="111" d="100"/>
        </p:scale>
        <p:origin x="18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307905" cy="341729"/>
          </a:xfrm>
          <a:prstGeom prst="rect">
            <a:avLst/>
          </a:prstGeom>
        </p:spPr>
        <p:txBody>
          <a:bodyPr vert="horz" lIns="92228" tIns="46114" rIns="92228" bIns="461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091" y="2"/>
            <a:ext cx="4307904" cy="341729"/>
          </a:xfrm>
          <a:prstGeom prst="rect">
            <a:avLst/>
          </a:prstGeom>
        </p:spPr>
        <p:txBody>
          <a:bodyPr vert="horz" lIns="92228" tIns="46114" rIns="92228" bIns="46114" rtlCol="0"/>
          <a:lstStyle>
            <a:lvl1pPr algn="r">
              <a:defRPr sz="1200"/>
            </a:lvl1pPr>
          </a:lstStyle>
          <a:p>
            <a:fld id="{A3482CAC-3069-4DE7-8026-2BE2436B2A74}" type="datetimeFigureOut">
              <a:rPr kumimoji="1" lang="ja-JP" altLang="en-US" smtClean="0"/>
              <a:t>2019/6/19</a:t>
            </a:fld>
            <a:endParaRPr kumimoji="1" lang="ja-JP" altLang="en-US"/>
          </a:p>
        </p:txBody>
      </p:sp>
      <p:sp>
        <p:nvSpPr>
          <p:cNvPr id="4" name="フッター プレースホルダー 3"/>
          <p:cNvSpPr>
            <a:spLocks noGrp="1"/>
          </p:cNvSpPr>
          <p:nvPr>
            <p:ph type="ftr" sz="quarter" idx="2"/>
          </p:nvPr>
        </p:nvSpPr>
        <p:spPr>
          <a:xfrm>
            <a:off x="3" y="6465471"/>
            <a:ext cx="4307905" cy="341729"/>
          </a:xfrm>
          <a:prstGeom prst="rect">
            <a:avLst/>
          </a:prstGeom>
        </p:spPr>
        <p:txBody>
          <a:bodyPr vert="horz" lIns="92228" tIns="46114" rIns="92228" bIns="461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091" y="6465471"/>
            <a:ext cx="4307904" cy="341729"/>
          </a:xfrm>
          <a:prstGeom prst="rect">
            <a:avLst/>
          </a:prstGeom>
        </p:spPr>
        <p:txBody>
          <a:bodyPr vert="horz" lIns="92228" tIns="46114" rIns="92228" bIns="46114" rtlCol="0" anchor="b"/>
          <a:lstStyle>
            <a:lvl1pPr algn="r">
              <a:defRPr sz="1200"/>
            </a:lvl1pPr>
          </a:lstStyle>
          <a:p>
            <a:fld id="{2BC781C5-7405-4BC2-A2C5-CCDCC63EC67F}" type="slidenum">
              <a:rPr kumimoji="1" lang="ja-JP" altLang="en-US" smtClean="0"/>
              <a:t>‹#›</a:t>
            </a:fld>
            <a:endParaRPr kumimoji="1" lang="ja-JP" altLang="en-US"/>
          </a:p>
        </p:txBody>
      </p:sp>
    </p:spTree>
    <p:extLst>
      <p:ext uri="{BB962C8B-B14F-4D97-AF65-F5344CB8AC3E}">
        <p14:creationId xmlns:p14="http://schemas.microsoft.com/office/powerpoint/2010/main" val="2453358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7047" cy="341542"/>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4" y="1"/>
            <a:ext cx="4307047" cy="341542"/>
          </a:xfrm>
          <a:prstGeom prst="rect">
            <a:avLst/>
          </a:prstGeom>
        </p:spPr>
        <p:txBody>
          <a:bodyPr vert="horz" lIns="91425" tIns="45712" rIns="91425" bIns="45712" rtlCol="0"/>
          <a:lstStyle>
            <a:lvl1pPr algn="r">
              <a:defRPr sz="1200"/>
            </a:lvl1pPr>
          </a:lstStyle>
          <a:p>
            <a:fld id="{FFC3B23E-450A-4264-A579-D12EED4913CA}" type="datetimeFigureOut">
              <a:rPr kumimoji="1" lang="ja-JP" altLang="en-US" smtClean="0"/>
              <a:t>2019/6/19</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8700"/>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993935" y="3275966"/>
            <a:ext cx="7951470" cy="2680334"/>
          </a:xfrm>
          <a:prstGeom prst="rect">
            <a:avLst/>
          </a:prstGeom>
        </p:spPr>
        <p:txBody>
          <a:bodyPr vert="horz" lIns="91425" tIns="45712" rIns="91425"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65661"/>
            <a:ext cx="4307047" cy="341541"/>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4" y="6465661"/>
            <a:ext cx="4307047" cy="341541"/>
          </a:xfrm>
          <a:prstGeom prst="rect">
            <a:avLst/>
          </a:prstGeom>
        </p:spPr>
        <p:txBody>
          <a:bodyPr vert="horz" lIns="91425" tIns="45712" rIns="91425" bIns="45712" rtlCol="0" anchor="b"/>
          <a:lstStyle>
            <a:lvl1pPr algn="r">
              <a:defRPr sz="1200"/>
            </a:lvl1pPr>
          </a:lstStyle>
          <a:p>
            <a:fld id="{FF2D3979-551B-4E24-87CD-6E64CBB5C3EB}" type="slidenum">
              <a:rPr kumimoji="1" lang="ja-JP" altLang="en-US" smtClean="0"/>
              <a:t>‹#›</a:t>
            </a:fld>
            <a:endParaRPr kumimoji="1" lang="ja-JP" altLang="en-US"/>
          </a:p>
        </p:txBody>
      </p:sp>
    </p:spTree>
    <p:extLst>
      <p:ext uri="{BB962C8B-B14F-4D97-AF65-F5344CB8AC3E}">
        <p14:creationId xmlns:p14="http://schemas.microsoft.com/office/powerpoint/2010/main" val="37884212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19799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80898" name="Group 2"/>
          <p:cNvGrpSpPr>
            <a:grpSpLocks/>
          </p:cNvGrpSpPr>
          <p:nvPr/>
        </p:nvGrpSpPr>
        <p:grpSpPr bwMode="auto">
          <a:xfrm>
            <a:off x="0" y="0"/>
            <a:ext cx="9144000" cy="6858000"/>
            <a:chOff x="0" y="0"/>
            <a:chExt cx="5760" cy="4320"/>
          </a:xfrm>
        </p:grpSpPr>
        <p:sp>
          <p:nvSpPr>
            <p:cNvPr id="80899"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80900"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grpSp>
          <p:nvGrpSpPr>
            <p:cNvPr id="80901" name="Group 5"/>
            <p:cNvGrpSpPr>
              <a:grpSpLocks/>
            </p:cNvGrpSpPr>
            <p:nvPr/>
          </p:nvGrpSpPr>
          <p:grpSpPr bwMode="auto">
            <a:xfrm>
              <a:off x="0" y="672"/>
              <a:ext cx="1806" cy="1989"/>
              <a:chOff x="0" y="672"/>
              <a:chExt cx="1806" cy="1989"/>
            </a:xfrm>
          </p:grpSpPr>
          <p:sp>
            <p:nvSpPr>
              <p:cNvPr id="80902"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80903"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80904"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80905"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80906"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80907"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80908"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80909"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80910"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80911"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grpSp>
      </p:grpSp>
      <p:sp>
        <p:nvSpPr>
          <p:cNvPr id="80912" name="Rectangle 16"/>
          <p:cNvSpPr>
            <a:spLocks noGrp="1" noChangeArrowheads="1"/>
          </p:cNvSpPr>
          <p:nvPr>
            <p:ph type="dt" sz="half" idx="2"/>
          </p:nvPr>
        </p:nvSpPr>
        <p:spPr>
          <a:xfrm>
            <a:off x="457200" y="6248400"/>
            <a:ext cx="2133600" cy="457200"/>
          </a:xfrm>
        </p:spPr>
        <p:txBody>
          <a:bodyPr/>
          <a:lstStyle>
            <a:lvl1pPr>
              <a:defRPr/>
            </a:lvl1pPr>
          </a:lstStyle>
          <a:p>
            <a:endParaRPr lang="en-US" altLang="ja-JP">
              <a:solidFill>
                <a:srgbClr val="000000"/>
              </a:solidFill>
            </a:endParaRPr>
          </a:p>
        </p:txBody>
      </p:sp>
      <p:sp>
        <p:nvSpPr>
          <p:cNvPr id="80913" name="Rectangle 17"/>
          <p:cNvSpPr>
            <a:spLocks noGrp="1" noChangeArrowheads="1"/>
          </p:cNvSpPr>
          <p:nvPr>
            <p:ph type="ftr" sz="quarter" idx="3"/>
          </p:nvPr>
        </p:nvSpPr>
        <p:spPr/>
        <p:txBody>
          <a:bodyPr/>
          <a:lstStyle>
            <a:lvl1pPr>
              <a:defRPr/>
            </a:lvl1pPr>
          </a:lstStyle>
          <a:p>
            <a:endParaRPr lang="en-US" altLang="ja-JP">
              <a:solidFill>
                <a:srgbClr val="000000"/>
              </a:solidFill>
            </a:endParaRPr>
          </a:p>
        </p:txBody>
      </p:sp>
      <p:sp>
        <p:nvSpPr>
          <p:cNvPr id="80914" name="Rectangle 18"/>
          <p:cNvSpPr>
            <a:spLocks noGrp="1" noChangeArrowheads="1"/>
          </p:cNvSpPr>
          <p:nvPr>
            <p:ph type="sldNum" sz="quarter" idx="4"/>
          </p:nvPr>
        </p:nvSpPr>
        <p:spPr/>
        <p:txBody>
          <a:bodyPr/>
          <a:lstStyle>
            <a:lvl1pPr>
              <a:defRPr/>
            </a:lvl1pPr>
          </a:lstStyle>
          <a:p>
            <a:fld id="{C057C5BF-6D87-4B0D-98C7-52D26E607949}" type="slidenum">
              <a:rPr lang="en-US" altLang="ja-JP">
                <a:solidFill>
                  <a:srgbClr val="000000"/>
                </a:solidFill>
              </a:rPr>
              <a:pPr/>
              <a:t>‹#›</a:t>
            </a:fld>
            <a:endParaRPr lang="en-US" altLang="ja-JP">
              <a:solidFill>
                <a:srgbClr val="000000"/>
              </a:solidFill>
            </a:endParaRPr>
          </a:p>
        </p:txBody>
      </p:sp>
      <p:sp>
        <p:nvSpPr>
          <p:cNvPr id="809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ja-JP" altLang="en-US" noProof="0" smtClean="0"/>
              <a:t>マスタ タイトルの書式設定</a:t>
            </a:r>
          </a:p>
        </p:txBody>
      </p:sp>
      <p:sp>
        <p:nvSpPr>
          <p:cNvPr id="80916"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ja-JP" altLang="en-US" noProof="0" smtClean="0"/>
              <a:t>マスタ サブタイトルの書式設定</a:t>
            </a:r>
          </a:p>
        </p:txBody>
      </p:sp>
    </p:spTree>
    <p:extLst>
      <p:ext uri="{BB962C8B-B14F-4D97-AF65-F5344CB8AC3E}">
        <p14:creationId xmlns:p14="http://schemas.microsoft.com/office/powerpoint/2010/main" val="233768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1"/>
          </p:nvPr>
        </p:nvSpPr>
        <p:spPr/>
        <p:txBody>
          <a:bodyPr/>
          <a:lstStyle>
            <a:lvl1pPr>
              <a:defRPr/>
            </a:lvl1pPr>
          </a:lstStyle>
          <a:p>
            <a:fld id="{F8CAA390-0889-4515-BD89-3AAABDA3452E}" type="slidenum">
              <a:rPr lang="en-US" altLang="ja-JP">
                <a:solidFill>
                  <a:srgbClr val="000000"/>
                </a:solidFill>
              </a:rPr>
              <a:pPr/>
              <a:t>‹#›</a:t>
            </a:fld>
            <a:endParaRPr lang="en-US" altLang="ja-JP">
              <a:solidFill>
                <a:srgbClr val="000000"/>
              </a:solidFill>
            </a:endParaRPr>
          </a:p>
        </p:txBody>
      </p:sp>
      <p:sp>
        <p:nvSpPr>
          <p:cNvPr id="6" name="日付プレースホルダー 5"/>
          <p:cNvSpPr>
            <a:spLocks noGrp="1"/>
          </p:cNvSpPr>
          <p:nvPr>
            <p:ph type="dt" sz="half"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144465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457200"/>
            <a:ext cx="60198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1"/>
          </p:nvPr>
        </p:nvSpPr>
        <p:spPr/>
        <p:txBody>
          <a:bodyPr/>
          <a:lstStyle>
            <a:lvl1pPr>
              <a:defRPr/>
            </a:lvl1pPr>
          </a:lstStyle>
          <a:p>
            <a:fld id="{ED998678-7C74-4336-AE46-0BF5E0653039}" type="slidenum">
              <a:rPr lang="en-US" altLang="ja-JP">
                <a:solidFill>
                  <a:srgbClr val="000000"/>
                </a:solidFill>
              </a:rPr>
              <a:pPr/>
              <a:t>‹#›</a:t>
            </a:fld>
            <a:endParaRPr lang="en-US" altLang="ja-JP">
              <a:solidFill>
                <a:srgbClr val="000000"/>
              </a:solidFill>
            </a:endParaRPr>
          </a:p>
        </p:txBody>
      </p:sp>
      <p:sp>
        <p:nvSpPr>
          <p:cNvPr id="6" name="日付プレースホルダー 5"/>
          <p:cNvSpPr>
            <a:spLocks noGrp="1"/>
          </p:cNvSpPr>
          <p:nvPr>
            <p:ph type="dt" sz="half"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419288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124200" y="6248400"/>
            <a:ext cx="2895600" cy="457200"/>
          </a:xfrm>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1"/>
          </p:nvPr>
        </p:nvSpPr>
        <p:spPr>
          <a:xfrm>
            <a:off x="6553200" y="6248400"/>
            <a:ext cx="2133600" cy="457200"/>
          </a:xfrm>
        </p:spPr>
        <p:txBody>
          <a:bodyPr/>
          <a:lstStyle>
            <a:lvl1pPr>
              <a:defRPr/>
            </a:lvl1pPr>
          </a:lstStyle>
          <a:p>
            <a:fld id="{5EFC7A67-CE64-4C49-AF8A-24424CFD2911}" type="slidenum">
              <a:rPr lang="en-US" altLang="ja-JP">
                <a:solidFill>
                  <a:srgbClr val="000000"/>
                </a:solidFill>
              </a:rPr>
              <a:pPr/>
              <a:t>‹#›</a:t>
            </a:fld>
            <a:endParaRPr lang="en-US" altLang="ja-JP">
              <a:solidFill>
                <a:srgbClr val="000000"/>
              </a:solidFill>
            </a:endParaRPr>
          </a:p>
        </p:txBody>
      </p:sp>
      <p:sp>
        <p:nvSpPr>
          <p:cNvPr id="7" name="日付プレースホルダー 6"/>
          <p:cNvSpPr>
            <a:spLocks noGrp="1"/>
          </p:cNvSpPr>
          <p:nvPr>
            <p:ph type="dt" sz="half" idx="12"/>
          </p:nvPr>
        </p:nvSpPr>
        <p:spPr>
          <a:xfrm>
            <a:off x="457200" y="6245225"/>
            <a:ext cx="2133600" cy="476250"/>
          </a:xfrm>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1876705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981200"/>
            <a:ext cx="8229600" cy="3886200"/>
          </a:xfrm>
        </p:spPr>
        <p:txBody>
          <a:bodyPr/>
          <a:lstStyle/>
          <a:p>
            <a:endParaRPr lang="ja-JP" altLang="en-US"/>
          </a:p>
        </p:txBody>
      </p:sp>
      <p:sp>
        <p:nvSpPr>
          <p:cNvPr id="4" name="フッター プレースホルダー 3"/>
          <p:cNvSpPr>
            <a:spLocks noGrp="1"/>
          </p:cNvSpPr>
          <p:nvPr>
            <p:ph type="ftr" sz="quarter" idx="10"/>
          </p:nvPr>
        </p:nvSpPr>
        <p:spPr>
          <a:xfrm>
            <a:off x="3124200" y="6248400"/>
            <a:ext cx="2895600" cy="457200"/>
          </a:xfrm>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1"/>
          </p:nvPr>
        </p:nvSpPr>
        <p:spPr>
          <a:xfrm>
            <a:off x="6553200" y="6248400"/>
            <a:ext cx="2133600" cy="457200"/>
          </a:xfrm>
        </p:spPr>
        <p:txBody>
          <a:bodyPr/>
          <a:lstStyle>
            <a:lvl1pPr>
              <a:defRPr/>
            </a:lvl1pPr>
          </a:lstStyle>
          <a:p>
            <a:fld id="{A0180B2F-3B88-4315-829B-9E161FEC5CDB}" type="slidenum">
              <a:rPr lang="en-US" altLang="ja-JP">
                <a:solidFill>
                  <a:srgbClr val="000000"/>
                </a:solidFill>
              </a:rPr>
              <a:pPr/>
              <a:t>‹#›</a:t>
            </a:fld>
            <a:endParaRPr lang="en-US" altLang="ja-JP">
              <a:solidFill>
                <a:srgbClr val="000000"/>
              </a:solidFill>
            </a:endParaRPr>
          </a:p>
        </p:txBody>
      </p:sp>
      <p:sp>
        <p:nvSpPr>
          <p:cNvPr id="6" name="日付プレースホルダー 5"/>
          <p:cNvSpPr>
            <a:spLocks noGrp="1"/>
          </p:cNvSpPr>
          <p:nvPr>
            <p:ph type="dt" sz="half" idx="12"/>
          </p:nvPr>
        </p:nvSpPr>
        <p:spPr>
          <a:xfrm>
            <a:off x="457200" y="6245225"/>
            <a:ext cx="2133600" cy="476250"/>
          </a:xfrm>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74600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1"/>
          </p:nvPr>
        </p:nvSpPr>
        <p:spPr/>
        <p:txBody>
          <a:bodyPr/>
          <a:lstStyle>
            <a:lvl1pPr>
              <a:defRPr/>
            </a:lvl1pPr>
          </a:lstStyle>
          <a:p>
            <a:fld id="{BBE81D4C-CA14-468E-89D4-0D6D3205F9D9}" type="slidenum">
              <a:rPr lang="en-US" altLang="ja-JP">
                <a:solidFill>
                  <a:srgbClr val="000000"/>
                </a:solidFill>
              </a:rPr>
              <a:pPr/>
              <a:t>‹#›</a:t>
            </a:fld>
            <a:endParaRPr lang="en-US" altLang="ja-JP">
              <a:solidFill>
                <a:srgbClr val="000000"/>
              </a:solidFill>
            </a:endParaRPr>
          </a:p>
        </p:txBody>
      </p:sp>
      <p:sp>
        <p:nvSpPr>
          <p:cNvPr id="6" name="日付プレースホルダー 5"/>
          <p:cNvSpPr>
            <a:spLocks noGrp="1"/>
          </p:cNvSpPr>
          <p:nvPr>
            <p:ph type="dt" sz="half"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392224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1"/>
          </p:nvPr>
        </p:nvSpPr>
        <p:spPr/>
        <p:txBody>
          <a:bodyPr/>
          <a:lstStyle>
            <a:lvl1pPr>
              <a:defRPr/>
            </a:lvl1pPr>
          </a:lstStyle>
          <a:p>
            <a:fld id="{BAFA6D73-0D02-4773-91D6-84471BEA89C5}" type="slidenum">
              <a:rPr lang="en-US" altLang="ja-JP">
                <a:solidFill>
                  <a:srgbClr val="000000"/>
                </a:solidFill>
              </a:rPr>
              <a:pPr/>
              <a:t>‹#›</a:t>
            </a:fld>
            <a:endParaRPr lang="en-US" altLang="ja-JP">
              <a:solidFill>
                <a:srgbClr val="000000"/>
              </a:solidFill>
            </a:endParaRPr>
          </a:p>
        </p:txBody>
      </p:sp>
      <p:sp>
        <p:nvSpPr>
          <p:cNvPr id="6" name="日付プレースホルダー 5"/>
          <p:cNvSpPr>
            <a:spLocks noGrp="1"/>
          </p:cNvSpPr>
          <p:nvPr>
            <p:ph type="dt" sz="half"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420598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1"/>
          </p:nvPr>
        </p:nvSpPr>
        <p:spPr/>
        <p:txBody>
          <a:bodyPr/>
          <a:lstStyle>
            <a:lvl1pPr>
              <a:defRPr/>
            </a:lvl1pPr>
          </a:lstStyle>
          <a:p>
            <a:fld id="{6CFD4F21-773F-47F1-816A-ED8384749EE2}" type="slidenum">
              <a:rPr lang="en-US" altLang="ja-JP">
                <a:solidFill>
                  <a:srgbClr val="000000"/>
                </a:solidFill>
              </a:rPr>
              <a:pPr/>
              <a:t>‹#›</a:t>
            </a:fld>
            <a:endParaRPr lang="en-US" altLang="ja-JP">
              <a:solidFill>
                <a:srgbClr val="000000"/>
              </a:solidFill>
            </a:endParaRPr>
          </a:p>
        </p:txBody>
      </p:sp>
      <p:sp>
        <p:nvSpPr>
          <p:cNvPr id="7" name="日付プレースホルダー 6"/>
          <p:cNvSpPr>
            <a:spLocks noGrp="1"/>
          </p:cNvSpPr>
          <p:nvPr>
            <p:ph type="dt" sz="half"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25484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a:solidFill>
                <a:srgbClr val="000000"/>
              </a:solidFill>
            </a:endParaRPr>
          </a:p>
        </p:txBody>
      </p:sp>
      <p:sp>
        <p:nvSpPr>
          <p:cNvPr id="8" name="スライド番号プレースホルダー 7"/>
          <p:cNvSpPr>
            <a:spLocks noGrp="1"/>
          </p:cNvSpPr>
          <p:nvPr>
            <p:ph type="sldNum" sz="quarter" idx="11"/>
          </p:nvPr>
        </p:nvSpPr>
        <p:spPr/>
        <p:txBody>
          <a:bodyPr/>
          <a:lstStyle>
            <a:lvl1pPr>
              <a:defRPr/>
            </a:lvl1pPr>
          </a:lstStyle>
          <a:p>
            <a:fld id="{51474B2D-B1DC-4068-8536-9A350BB7C9F3}" type="slidenum">
              <a:rPr lang="en-US" altLang="ja-JP">
                <a:solidFill>
                  <a:srgbClr val="000000"/>
                </a:solidFill>
              </a:rPr>
              <a:pPr/>
              <a:t>‹#›</a:t>
            </a:fld>
            <a:endParaRPr lang="en-US" altLang="ja-JP">
              <a:solidFill>
                <a:srgbClr val="000000"/>
              </a:solidFill>
            </a:endParaRPr>
          </a:p>
        </p:txBody>
      </p:sp>
      <p:sp>
        <p:nvSpPr>
          <p:cNvPr id="9" name="日付プレースホルダー 8"/>
          <p:cNvSpPr>
            <a:spLocks noGrp="1"/>
          </p:cNvSpPr>
          <p:nvPr>
            <p:ph type="dt" sz="half"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180516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1"/>
          </p:nvPr>
        </p:nvSpPr>
        <p:spPr/>
        <p:txBody>
          <a:bodyPr/>
          <a:lstStyle>
            <a:lvl1pPr>
              <a:defRPr/>
            </a:lvl1pPr>
          </a:lstStyle>
          <a:p>
            <a:fld id="{600B86EF-1535-44C6-90A6-137851B3619D}" type="slidenum">
              <a:rPr lang="en-US" altLang="ja-JP">
                <a:solidFill>
                  <a:srgbClr val="000000"/>
                </a:solidFill>
              </a:rPr>
              <a:pPr/>
              <a:t>‹#›</a:t>
            </a:fld>
            <a:endParaRPr lang="en-US" altLang="ja-JP">
              <a:solidFill>
                <a:srgbClr val="000000"/>
              </a:solidFill>
            </a:endParaRPr>
          </a:p>
        </p:txBody>
      </p:sp>
      <p:sp>
        <p:nvSpPr>
          <p:cNvPr id="5" name="日付プレースホルダー 4"/>
          <p:cNvSpPr>
            <a:spLocks noGrp="1"/>
          </p:cNvSpPr>
          <p:nvPr>
            <p:ph type="dt" sz="half"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58856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a:solidFill>
                <a:srgbClr val="000000"/>
              </a:solidFill>
            </a:endParaRPr>
          </a:p>
        </p:txBody>
      </p:sp>
      <p:sp>
        <p:nvSpPr>
          <p:cNvPr id="3" name="スライド番号プレースホルダー 2"/>
          <p:cNvSpPr>
            <a:spLocks noGrp="1"/>
          </p:cNvSpPr>
          <p:nvPr>
            <p:ph type="sldNum" sz="quarter" idx="11"/>
          </p:nvPr>
        </p:nvSpPr>
        <p:spPr/>
        <p:txBody>
          <a:bodyPr/>
          <a:lstStyle>
            <a:lvl1pPr>
              <a:defRPr/>
            </a:lvl1pPr>
          </a:lstStyle>
          <a:p>
            <a:fld id="{37124C9B-A60E-4C8B-80DD-EF847311FC51}" type="slidenum">
              <a:rPr lang="en-US" altLang="ja-JP">
                <a:solidFill>
                  <a:srgbClr val="000000"/>
                </a:solidFill>
              </a:rPr>
              <a:pPr/>
              <a:t>‹#›</a:t>
            </a:fld>
            <a:endParaRPr lang="en-US" altLang="ja-JP">
              <a:solidFill>
                <a:srgbClr val="000000"/>
              </a:solidFill>
            </a:endParaRPr>
          </a:p>
        </p:txBody>
      </p:sp>
      <p:sp>
        <p:nvSpPr>
          <p:cNvPr id="4" name="日付プレースホルダー 3"/>
          <p:cNvSpPr>
            <a:spLocks noGrp="1"/>
          </p:cNvSpPr>
          <p:nvPr>
            <p:ph type="dt" sz="half"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98975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1"/>
          </p:nvPr>
        </p:nvSpPr>
        <p:spPr/>
        <p:txBody>
          <a:bodyPr/>
          <a:lstStyle>
            <a:lvl1pPr>
              <a:defRPr/>
            </a:lvl1pPr>
          </a:lstStyle>
          <a:p>
            <a:fld id="{4299FE45-3B08-4798-84E4-A3514F6EE36C}" type="slidenum">
              <a:rPr lang="en-US" altLang="ja-JP">
                <a:solidFill>
                  <a:srgbClr val="000000"/>
                </a:solidFill>
              </a:rPr>
              <a:pPr/>
              <a:t>‹#›</a:t>
            </a:fld>
            <a:endParaRPr lang="en-US" altLang="ja-JP">
              <a:solidFill>
                <a:srgbClr val="000000"/>
              </a:solidFill>
            </a:endParaRPr>
          </a:p>
        </p:txBody>
      </p:sp>
      <p:sp>
        <p:nvSpPr>
          <p:cNvPr id="7" name="日付プレースホルダー 6"/>
          <p:cNvSpPr>
            <a:spLocks noGrp="1"/>
          </p:cNvSpPr>
          <p:nvPr>
            <p:ph type="dt" sz="half"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261059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1"/>
          </p:nvPr>
        </p:nvSpPr>
        <p:spPr/>
        <p:txBody>
          <a:bodyPr/>
          <a:lstStyle>
            <a:lvl1pPr>
              <a:defRPr/>
            </a:lvl1pPr>
          </a:lstStyle>
          <a:p>
            <a:fld id="{37CDB70F-2B31-4295-AFF5-8A839DBCA0EE}" type="slidenum">
              <a:rPr lang="en-US" altLang="ja-JP">
                <a:solidFill>
                  <a:srgbClr val="000000"/>
                </a:solidFill>
              </a:rPr>
              <a:pPr/>
              <a:t>‹#›</a:t>
            </a:fld>
            <a:endParaRPr lang="en-US" altLang="ja-JP">
              <a:solidFill>
                <a:srgbClr val="000000"/>
              </a:solidFill>
            </a:endParaRPr>
          </a:p>
        </p:txBody>
      </p:sp>
      <p:sp>
        <p:nvSpPr>
          <p:cNvPr id="7" name="日付プレースホルダー 6"/>
          <p:cNvSpPr>
            <a:spLocks noGrp="1"/>
          </p:cNvSpPr>
          <p:nvPr>
            <p:ph type="dt" sz="half" idx="12"/>
          </p:nvPr>
        </p:nvSpPr>
        <p:spPr/>
        <p:txBody>
          <a:bodyPr/>
          <a:lstStyle>
            <a:lvl1pPr>
              <a:defRPr/>
            </a:lvl1pPr>
          </a:lstStyle>
          <a:p>
            <a:endParaRPr lang="en-US" altLang="ja-JP">
              <a:solidFill>
                <a:srgbClr val="000000"/>
              </a:solidFill>
            </a:endParaRPr>
          </a:p>
        </p:txBody>
      </p:sp>
    </p:spTree>
    <p:extLst>
      <p:ext uri="{BB962C8B-B14F-4D97-AF65-F5344CB8AC3E}">
        <p14:creationId xmlns:p14="http://schemas.microsoft.com/office/powerpoint/2010/main" val="174885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200"/>
            </a:lvl1pPr>
          </a:lstStyle>
          <a:p>
            <a:pPr fontAlgn="base">
              <a:spcBef>
                <a:spcPct val="0"/>
              </a:spcBef>
              <a:spcAft>
                <a:spcPct val="0"/>
              </a:spcAft>
            </a:pPr>
            <a:endParaRPr lang="en-US" altLang="ja-JP">
              <a:solidFill>
                <a:srgbClr val="000000"/>
              </a:solidFill>
            </a:endParaRPr>
          </a:p>
        </p:txBody>
      </p:sp>
      <p:sp>
        <p:nvSpPr>
          <p:cNvPr id="7987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Arial Black" panose="020B0A04020102020204" pitchFamily="34" charset="0"/>
              </a:defRPr>
            </a:lvl1pPr>
          </a:lstStyle>
          <a:p>
            <a:pPr fontAlgn="base">
              <a:spcBef>
                <a:spcPct val="0"/>
              </a:spcBef>
              <a:spcAft>
                <a:spcPct val="0"/>
              </a:spcAft>
            </a:pPr>
            <a:fld id="{4A081267-C8A3-4187-93FC-94CC80FC5844}" type="slidenum">
              <a:rPr lang="en-US" altLang="ja-JP">
                <a:solidFill>
                  <a:srgbClr val="000000"/>
                </a:solidFill>
              </a:rPr>
              <a:pPr fontAlgn="base">
                <a:spcBef>
                  <a:spcPct val="0"/>
                </a:spcBef>
                <a:spcAft>
                  <a:spcPct val="0"/>
                </a:spcAft>
              </a:pPr>
              <a:t>‹#›</a:t>
            </a:fld>
            <a:endParaRPr lang="en-US" altLang="ja-JP">
              <a:solidFill>
                <a:srgbClr val="000000"/>
              </a:solidFill>
            </a:endParaRPr>
          </a:p>
        </p:txBody>
      </p:sp>
      <p:grpSp>
        <p:nvGrpSpPr>
          <p:cNvPr id="79876" name="Group 4"/>
          <p:cNvGrpSpPr>
            <a:grpSpLocks/>
          </p:cNvGrpSpPr>
          <p:nvPr/>
        </p:nvGrpSpPr>
        <p:grpSpPr bwMode="auto">
          <a:xfrm>
            <a:off x="0" y="0"/>
            <a:ext cx="9144000" cy="546100"/>
            <a:chOff x="0" y="0"/>
            <a:chExt cx="5760" cy="344"/>
          </a:xfrm>
        </p:grpSpPr>
        <p:sp>
          <p:nvSpPr>
            <p:cNvPr id="798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798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7987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a:solidFill>
                  <a:srgbClr val="666699"/>
                </a:solidFill>
              </a:endParaRPr>
            </a:p>
          </p:txBody>
        </p:sp>
        <p:sp>
          <p:nvSpPr>
            <p:cNvPr id="7988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a:solidFill>
                  <a:srgbClr val="666699"/>
                </a:solidFill>
              </a:endParaRPr>
            </a:p>
          </p:txBody>
        </p:sp>
        <p:sp>
          <p:nvSpPr>
            <p:cNvPr id="7988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a:solidFill>
                  <a:srgbClr val="9999CC"/>
                </a:solidFill>
              </a:endParaRPr>
            </a:p>
          </p:txBody>
        </p:sp>
        <p:sp>
          <p:nvSpPr>
            <p:cNvPr id="7988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a:solidFill>
                  <a:srgbClr val="666699"/>
                </a:solidFill>
              </a:endParaRPr>
            </a:p>
          </p:txBody>
        </p:sp>
        <p:sp>
          <p:nvSpPr>
            <p:cNvPr id="7988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sz="2400">
                <a:solidFill>
                  <a:srgbClr val="000000"/>
                </a:solidFill>
                <a:latin typeface="Times New Roman" panose="02020603050405020304" pitchFamily="18" charset="0"/>
              </a:endParaRPr>
            </a:p>
          </p:txBody>
        </p:sp>
        <p:sp>
          <p:nvSpPr>
            <p:cNvPr id="7988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a:solidFill>
                  <a:srgbClr val="9999CC"/>
                </a:solidFill>
              </a:endParaRPr>
            </a:p>
          </p:txBody>
        </p:sp>
        <p:sp>
          <p:nvSpPr>
            <p:cNvPr id="7988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kumimoji="0" lang="ja-JP" altLang="ja-JP">
                <a:solidFill>
                  <a:srgbClr val="9999CC"/>
                </a:solidFill>
              </a:endParaRPr>
            </a:p>
          </p:txBody>
        </p:sp>
      </p:grpSp>
      <p:sp>
        <p:nvSpPr>
          <p:cNvPr id="79886"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9887"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988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pPr fontAlgn="base">
              <a:spcBef>
                <a:spcPct val="0"/>
              </a:spcBef>
              <a:spcAft>
                <a:spcPct val="0"/>
              </a:spcAft>
            </a:pPr>
            <a:endParaRPr lang="en-US" altLang="ja-JP">
              <a:solidFill>
                <a:srgbClr val="000000"/>
              </a:solidFill>
            </a:endParaRPr>
          </a:p>
        </p:txBody>
      </p:sp>
    </p:spTree>
    <p:extLst>
      <p:ext uri="{BB962C8B-B14F-4D97-AF65-F5344CB8AC3E}">
        <p14:creationId xmlns:p14="http://schemas.microsoft.com/office/powerpoint/2010/main" val="364183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71775" y="1828800"/>
            <a:ext cx="6219825" cy="2209800"/>
          </a:xfrm>
        </p:spPr>
        <p:txBody>
          <a:bodyPr/>
          <a:lstStyle/>
          <a:p>
            <a:pPr algn="ctr"/>
            <a:r>
              <a:rPr lang="ja-JP" altLang="en-US" sz="3600" dirty="0" smtClean="0"/>
              <a:t>新学習指導要領における</a:t>
            </a:r>
            <a:r>
              <a:rPr lang="en-US" altLang="ja-JP" sz="3600" dirty="0" smtClean="0"/>
              <a:t/>
            </a:r>
            <a:br>
              <a:rPr lang="en-US" altLang="ja-JP" sz="3600" dirty="0" smtClean="0"/>
            </a:br>
            <a:r>
              <a:rPr lang="ja-JP" altLang="en-US" sz="3600" dirty="0" smtClean="0"/>
              <a:t>プログラミング教育の充実</a:t>
            </a:r>
            <a:endParaRPr lang="ja-JP" altLang="en-US" sz="2400" dirty="0"/>
          </a:p>
        </p:txBody>
      </p:sp>
      <p:sp>
        <p:nvSpPr>
          <p:cNvPr id="2" name="スライド番号プレースホルダー 1"/>
          <p:cNvSpPr>
            <a:spLocks noGrp="1"/>
          </p:cNvSpPr>
          <p:nvPr>
            <p:ph type="sldNum" sz="quarter" idx="4"/>
          </p:nvPr>
        </p:nvSpPr>
        <p:spPr/>
        <p:txBody>
          <a:bodyPr/>
          <a:lstStyle/>
          <a:p>
            <a:fld id="{C057C5BF-6D87-4B0D-98C7-52D26E607949}" type="slidenum">
              <a:rPr lang="en-US" altLang="ja-JP" smtClean="0">
                <a:solidFill>
                  <a:srgbClr val="000000"/>
                </a:solidFill>
              </a:rPr>
              <a:pPr/>
              <a:t>1</a:t>
            </a:fld>
            <a:endParaRPr lang="en-US" altLang="ja-JP">
              <a:solidFill>
                <a:srgbClr val="000000"/>
              </a:solidFill>
            </a:endParaRPr>
          </a:p>
        </p:txBody>
      </p:sp>
    </p:spTree>
    <p:extLst>
      <p:ext uri="{BB962C8B-B14F-4D97-AF65-F5344CB8AC3E}">
        <p14:creationId xmlns:p14="http://schemas.microsoft.com/office/powerpoint/2010/main" val="29177211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a:xfrm>
            <a:off x="592318" y="1243324"/>
            <a:ext cx="8081019" cy="492125"/>
          </a:xfrm>
          <a:prstGeom prst="rect">
            <a:avLst/>
          </a:prstGeom>
        </p:spPr>
        <p:txBody>
          <a:bodyPr/>
          <a:lst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r>
              <a:rPr lang="en-US" altLang="ja-JP" sz="2600" b="1" dirty="0" smtClean="0"/>
              <a:t>○</a:t>
            </a:r>
            <a:r>
              <a:rPr lang="ja-JP" altLang="en-US" sz="2600" b="1" dirty="0" smtClean="0"/>
              <a:t>　小・中・高等学校別のポイント（総則及び各教科等）</a:t>
            </a:r>
            <a:endParaRPr lang="ja-JP" altLang="en-US" sz="2600" b="1" dirty="0"/>
          </a:p>
        </p:txBody>
      </p:sp>
      <p:sp>
        <p:nvSpPr>
          <p:cNvPr id="6" name="テキスト ボックス 5"/>
          <p:cNvSpPr txBox="1"/>
          <p:nvPr/>
        </p:nvSpPr>
        <p:spPr>
          <a:xfrm>
            <a:off x="337556" y="334652"/>
            <a:ext cx="8590544" cy="523220"/>
          </a:xfrm>
          <a:prstGeom prst="rect">
            <a:avLst/>
          </a:prstGeom>
          <a:noFill/>
        </p:spPr>
        <p:txBody>
          <a:bodyPr wrap="square" rtlCol="0">
            <a:spAutoFit/>
          </a:bodyPr>
          <a:lstStyle/>
          <a:p>
            <a:r>
              <a:rPr lang="ja-JP" altLang="en-US" sz="2800" dirty="0">
                <a:solidFill>
                  <a:srgbClr val="000099"/>
                </a:solidFill>
              </a:rPr>
              <a:t>２　新学習指導要領におけるプログラミング教育の充実</a:t>
            </a:r>
          </a:p>
        </p:txBody>
      </p:sp>
      <p:sp>
        <p:nvSpPr>
          <p:cNvPr id="5" name="テキスト ボックス 4"/>
          <p:cNvSpPr txBox="1"/>
          <p:nvPr/>
        </p:nvSpPr>
        <p:spPr>
          <a:xfrm>
            <a:off x="678564" y="1761988"/>
            <a:ext cx="8291052" cy="338554"/>
          </a:xfrm>
          <a:prstGeom prst="rect">
            <a:avLst/>
          </a:prstGeom>
          <a:noFill/>
        </p:spPr>
        <p:txBody>
          <a:bodyPr wrap="none" rtlCol="0">
            <a:spAutoFit/>
          </a:bodyPr>
          <a:lstStyle/>
          <a:p>
            <a:r>
              <a:rPr kumimoji="1" lang="en-US" altLang="ja-JP" sz="1600" dirty="0" smtClean="0"/>
              <a:t>》</a:t>
            </a:r>
            <a:r>
              <a:rPr kumimoji="1" lang="ja-JP" altLang="en-US" sz="1600" dirty="0" smtClean="0"/>
              <a:t>　</a:t>
            </a:r>
            <a:r>
              <a:rPr kumimoji="1" lang="ja-JP" altLang="en-US" sz="1600" dirty="0" smtClean="0">
                <a:solidFill>
                  <a:srgbClr val="FF0000"/>
                </a:solidFill>
              </a:rPr>
              <a:t>小学校においては、文字入力など基本的な操作を習得、新たにプログラミング的思考を育成</a:t>
            </a:r>
            <a:endParaRPr kumimoji="1" lang="ja-JP" altLang="en-US" sz="1600" dirty="0">
              <a:solidFill>
                <a:srgbClr val="FF0000"/>
              </a:solidFill>
            </a:endParaRPr>
          </a:p>
        </p:txBody>
      </p:sp>
      <p:sp>
        <p:nvSpPr>
          <p:cNvPr id="7" name="テキスト ボックス 6"/>
          <p:cNvSpPr txBox="1"/>
          <p:nvPr/>
        </p:nvSpPr>
        <p:spPr>
          <a:xfrm>
            <a:off x="945126" y="2192186"/>
            <a:ext cx="7823200" cy="1077218"/>
          </a:xfrm>
          <a:prstGeom prst="rect">
            <a:avLst/>
          </a:prstGeom>
          <a:noFill/>
          <a:ln>
            <a:solidFill>
              <a:schemeClr val="tx1"/>
            </a:solidFill>
            <a:prstDash val="dash"/>
          </a:ln>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各教科等の特質に応じて、児童がコンピュータで文字を入力するなどの学習の基盤として必要となる情報手段の基本的な操作を習得するための学習活動や、</a:t>
            </a:r>
            <a:r>
              <a:rPr kumimoji="1" lang="ja-JP" altLang="en-US"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プログラミングを体験しながらコンピュータに意図した処理を行わせるために必要な論理的思考力を身に付けるための学習活動を計画的に実施する。</a:t>
            </a:r>
            <a:endParaRPr kumimoji="1"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711199" y="3385408"/>
            <a:ext cx="8115301" cy="584775"/>
          </a:xfrm>
          <a:prstGeom prst="rect">
            <a:avLst/>
          </a:prstGeom>
          <a:noFill/>
        </p:spPr>
        <p:txBody>
          <a:bodyPr wrap="square" rtlCol="0">
            <a:spAutoFit/>
          </a:bodyPr>
          <a:lstStyle/>
          <a:p>
            <a:r>
              <a:rPr kumimoji="1" lang="en-US" altLang="ja-JP" sz="1600" dirty="0" smtClean="0"/>
              <a:t>》</a:t>
            </a:r>
            <a:r>
              <a:rPr kumimoji="1" lang="ja-JP" altLang="en-US" sz="1600" dirty="0" smtClean="0"/>
              <a:t>　中学校においては、技術・家庭科（技術分野）においてプログラミング、情報セキュリティに</a:t>
            </a:r>
            <a:endParaRPr kumimoji="1" lang="en-US" altLang="ja-JP" sz="1600" dirty="0" smtClean="0"/>
          </a:p>
          <a:p>
            <a:r>
              <a:rPr lang="ja-JP" altLang="en-US" sz="1600" dirty="0"/>
              <a:t>　</a:t>
            </a:r>
            <a:r>
              <a:rPr kumimoji="1" lang="ja-JP" altLang="en-US" sz="1600" dirty="0" smtClean="0"/>
              <a:t>関する内容を充実</a:t>
            </a:r>
            <a:endParaRPr kumimoji="1" lang="ja-JP" altLang="en-US" sz="1600" dirty="0"/>
          </a:p>
        </p:txBody>
      </p:sp>
      <p:sp>
        <p:nvSpPr>
          <p:cNvPr id="9" name="テキスト ボックス 8"/>
          <p:cNvSpPr txBox="1"/>
          <p:nvPr/>
        </p:nvSpPr>
        <p:spPr>
          <a:xfrm>
            <a:off x="1003300" y="4070478"/>
            <a:ext cx="7823200" cy="584775"/>
          </a:xfrm>
          <a:prstGeom prst="rect">
            <a:avLst/>
          </a:prstGeom>
          <a:noFill/>
          <a:ln>
            <a:solidFill>
              <a:schemeClr val="tx1"/>
            </a:solidFill>
            <a:prstDash val="dash"/>
          </a:ln>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「計測・制御のプログラミング」に加え、「ネットワークを利用した双方向性のあるコンテンツのプログラミング」等について学ぶ。</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711199" y="4819473"/>
            <a:ext cx="8115301" cy="830997"/>
          </a:xfrm>
          <a:prstGeom prst="rect">
            <a:avLst/>
          </a:prstGeom>
          <a:noFill/>
        </p:spPr>
        <p:txBody>
          <a:bodyPr wrap="square" rtlCol="0">
            <a:spAutoFit/>
          </a:bodyPr>
          <a:lstStyle/>
          <a:p>
            <a:r>
              <a:rPr kumimoji="1" lang="en-US" altLang="ja-JP" sz="1600" dirty="0" smtClean="0"/>
              <a:t>》</a:t>
            </a:r>
            <a:r>
              <a:rPr kumimoji="1" lang="ja-JP" altLang="en-US" sz="1600" dirty="0" smtClean="0"/>
              <a:t>　高等学校においては、情報科において共通必履修科目「情報</a:t>
            </a:r>
            <a:r>
              <a:rPr kumimoji="1" lang="en-US" altLang="ja-JP" sz="1600" dirty="0" smtClean="0"/>
              <a:t>Ⅰ</a:t>
            </a:r>
            <a:r>
              <a:rPr kumimoji="1" lang="ja-JP" altLang="en-US" sz="1600" dirty="0" smtClean="0"/>
              <a:t>」を新設し、全ての生徒が</a:t>
            </a:r>
            <a:endParaRPr kumimoji="1" lang="en-US" altLang="ja-JP" sz="1600" dirty="0" smtClean="0"/>
          </a:p>
          <a:p>
            <a:r>
              <a:rPr lang="ja-JP" altLang="en-US" sz="1600" dirty="0"/>
              <a:t>　</a:t>
            </a:r>
            <a:r>
              <a:rPr kumimoji="1" lang="ja-JP" altLang="en-US" sz="1600" dirty="0" smtClean="0"/>
              <a:t>プログラミングのほか、ネットワーク（情報セキュリティを含む）やデータベースの基礎等に</a:t>
            </a:r>
            <a:r>
              <a:rPr kumimoji="1" lang="ja-JP" altLang="en-US" sz="1600" dirty="0" err="1" smtClean="0"/>
              <a:t>つ</a:t>
            </a:r>
            <a:endParaRPr kumimoji="1" lang="en-US" altLang="ja-JP" sz="1600" dirty="0" smtClean="0"/>
          </a:p>
          <a:p>
            <a:r>
              <a:rPr lang="ja-JP" altLang="en-US" sz="1600" dirty="0"/>
              <a:t>　</a:t>
            </a:r>
            <a:r>
              <a:rPr kumimoji="1" lang="ja-JP" altLang="en-US" sz="1600" dirty="0" smtClean="0"/>
              <a:t>いて学習</a:t>
            </a:r>
            <a:endParaRPr kumimoji="1" lang="ja-JP" altLang="en-US" sz="1600" dirty="0"/>
          </a:p>
        </p:txBody>
      </p:sp>
      <p:sp>
        <p:nvSpPr>
          <p:cNvPr id="11" name="テキスト ボックス 10"/>
          <p:cNvSpPr txBox="1"/>
          <p:nvPr/>
        </p:nvSpPr>
        <p:spPr>
          <a:xfrm>
            <a:off x="1003300" y="5750765"/>
            <a:ext cx="7823200" cy="830997"/>
          </a:xfrm>
          <a:prstGeom prst="rect">
            <a:avLst/>
          </a:prstGeom>
          <a:noFill/>
          <a:ln>
            <a:solidFill>
              <a:schemeClr val="tx1"/>
            </a:solidFill>
            <a:prstDash val="dash"/>
          </a:ln>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「情報</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」に加え、選択科目「情報</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Ⅱ</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」を開設。「情報</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」において培った基礎の上に、情報システムや多様なデータを適切かつ効果的に活用し、あるいはコンテンツを創造する力を育成。</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10</a:t>
            </a:fld>
            <a:endParaRPr lang="en-US" altLang="ja-JP">
              <a:solidFill>
                <a:srgbClr val="000000"/>
              </a:solidFill>
            </a:endParaRPr>
          </a:p>
        </p:txBody>
      </p:sp>
      <p:sp>
        <p:nvSpPr>
          <p:cNvPr id="12" name="Rectangle 11"/>
          <p:cNvSpPr txBox="1">
            <a:spLocks noChangeArrowheads="1"/>
          </p:cNvSpPr>
          <p:nvPr/>
        </p:nvSpPr>
        <p:spPr>
          <a:xfrm>
            <a:off x="504180" y="788988"/>
            <a:ext cx="8639820" cy="492125"/>
          </a:xfrm>
          <a:prstGeom prst="rect">
            <a:avLst/>
          </a:prstGeom>
        </p:spPr>
        <p:txBody>
          <a:bodyPr/>
          <a:lst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r>
              <a:rPr lang="ja-JP" altLang="en-US" sz="2400" dirty="0">
                <a:latin typeface="ＭＳ Ｐゴシック" panose="020B0600070205080204" pitchFamily="50" charset="-128"/>
                <a:ea typeface="ＭＳ Ｐゴシック" panose="020B0600070205080204" pitchFamily="50" charset="-128"/>
              </a:rPr>
              <a:t>⑵　学習指導要領での</a:t>
            </a:r>
            <a:r>
              <a:rPr lang="ja-JP" altLang="en-US" sz="2400" dirty="0" smtClean="0">
                <a:latin typeface="ＭＳ Ｐゴシック" panose="020B0600070205080204" pitchFamily="50" charset="-128"/>
                <a:ea typeface="ＭＳ Ｐゴシック" panose="020B0600070205080204" pitchFamily="50" charset="-128"/>
              </a:rPr>
              <a:t>位置付け</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43300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a:xfrm>
            <a:off x="504180" y="788988"/>
            <a:ext cx="8081019" cy="492125"/>
          </a:xfrm>
          <a:prstGeom prst="rect">
            <a:avLst/>
          </a:prstGeom>
        </p:spPr>
        <p:txBody>
          <a:bodyPr/>
          <a:lst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r>
              <a:rPr lang="ja-JP" altLang="en-US" sz="2400" dirty="0">
                <a:latin typeface="ＭＳ Ｐゴシック" panose="020B0600070205080204" pitchFamily="50" charset="-128"/>
                <a:ea typeface="ＭＳ Ｐゴシック" panose="020B0600070205080204" pitchFamily="50" charset="-128"/>
              </a:rPr>
              <a:t>⑵　学習指導要領での位置付け</a:t>
            </a:r>
            <a:endParaRPr lang="en-US" altLang="ja-JP" sz="2400" dirty="0">
              <a:latin typeface="ＭＳ Ｐゴシック" panose="020B0600070205080204" pitchFamily="50" charset="-128"/>
              <a:ea typeface="ＭＳ Ｐゴシック" panose="020B0600070205080204" pitchFamily="50" charset="-128"/>
            </a:endParaRPr>
          </a:p>
          <a:p>
            <a:endParaRPr lang="ja-JP" altLang="en-US" sz="2400" b="1" dirty="0"/>
          </a:p>
        </p:txBody>
      </p:sp>
      <p:sp>
        <p:nvSpPr>
          <p:cNvPr id="6" name="テキスト ボックス 5"/>
          <p:cNvSpPr txBox="1"/>
          <p:nvPr/>
        </p:nvSpPr>
        <p:spPr>
          <a:xfrm>
            <a:off x="337556" y="325687"/>
            <a:ext cx="8590544" cy="523220"/>
          </a:xfrm>
          <a:prstGeom prst="rect">
            <a:avLst/>
          </a:prstGeom>
          <a:noFill/>
        </p:spPr>
        <p:txBody>
          <a:bodyPr wrap="square" rtlCol="0">
            <a:spAutoFit/>
          </a:bodyPr>
          <a:lstStyle/>
          <a:p>
            <a:r>
              <a:rPr kumimoji="1" lang="ja-JP" altLang="en-US" sz="2800" dirty="0" smtClean="0">
                <a:solidFill>
                  <a:srgbClr val="000099"/>
                </a:solidFill>
              </a:rPr>
              <a:t>２　</a:t>
            </a:r>
            <a:r>
              <a:rPr lang="ja-JP" altLang="en-US" sz="2800" dirty="0">
                <a:solidFill>
                  <a:srgbClr val="000099"/>
                </a:solidFill>
              </a:rPr>
              <a:t>新学習指導</a:t>
            </a:r>
            <a:r>
              <a:rPr lang="ja-JP" altLang="en-US" sz="2800" dirty="0" smtClean="0">
                <a:solidFill>
                  <a:srgbClr val="000099"/>
                </a:solidFill>
              </a:rPr>
              <a:t>要領におけるプログラミング教育の充実</a:t>
            </a:r>
            <a:endParaRPr lang="ja-JP" altLang="en-US" sz="2800" dirty="0">
              <a:solidFill>
                <a:srgbClr val="000099"/>
              </a:solidFill>
            </a:endParaRPr>
          </a:p>
        </p:txBody>
      </p:sp>
      <p:sp>
        <p:nvSpPr>
          <p:cNvPr id="3" name="テキスト ボックス 2"/>
          <p:cNvSpPr txBox="1"/>
          <p:nvPr/>
        </p:nvSpPr>
        <p:spPr>
          <a:xfrm>
            <a:off x="444500" y="1587500"/>
            <a:ext cx="2514600" cy="5016758"/>
          </a:xfrm>
          <a:prstGeom prst="rect">
            <a:avLst/>
          </a:prstGeom>
          <a:noFill/>
        </p:spPr>
        <p:txBody>
          <a:bodyPr wrap="square" rtlCol="0">
            <a:spAutoFit/>
          </a:bodyPr>
          <a:lstStyle/>
          <a:p>
            <a:r>
              <a:rPr kumimoji="1" lang="ja-JP" altLang="en-US" u="sng" dirty="0" smtClean="0"/>
              <a:t>現行学習指導要領</a:t>
            </a:r>
            <a:endParaRPr kumimoji="1" lang="en-US" altLang="ja-JP" u="sng" dirty="0" smtClean="0"/>
          </a:p>
          <a:p>
            <a:endParaRPr lang="en-US" altLang="ja-JP" dirty="0"/>
          </a:p>
          <a:p>
            <a:endParaRPr kumimoji="1" lang="en-US" altLang="ja-JP" dirty="0" smtClean="0"/>
          </a:p>
          <a:p>
            <a:endParaRPr lang="en-US" altLang="ja-JP" dirty="0"/>
          </a:p>
          <a:p>
            <a:endParaRPr kumimoji="1" lang="en-US" altLang="ja-JP" dirty="0" smtClean="0"/>
          </a:p>
          <a:p>
            <a:r>
              <a:rPr lang="ja-JP" altLang="en-US" sz="1600" dirty="0" smtClean="0"/>
              <a:t>小学校</a:t>
            </a:r>
            <a:r>
              <a:rPr lang="ja-JP" altLang="en-US" dirty="0" smtClean="0"/>
              <a:t>　</a:t>
            </a:r>
            <a:r>
              <a:rPr lang="ja-JP" altLang="en-US" sz="1200" b="1" dirty="0" smtClean="0">
                <a:solidFill>
                  <a:srgbClr val="FF0000"/>
                </a:solidFill>
              </a:rPr>
              <a:t>明記していない</a:t>
            </a:r>
            <a:endParaRPr lang="en-US" altLang="ja-JP" sz="1200" b="1" dirty="0" smtClean="0">
              <a:solidFill>
                <a:srgbClr val="FF0000"/>
              </a:solidFill>
            </a:endParaRPr>
          </a:p>
          <a:p>
            <a:r>
              <a:rPr kumimoji="1" lang="ja-JP" altLang="en-US" sz="1200" dirty="0"/>
              <a:t>　</a:t>
            </a:r>
            <a:r>
              <a:rPr kumimoji="1" lang="en-US" altLang="ja-JP" sz="1200" dirty="0" smtClean="0"/>
              <a:t>※</a:t>
            </a:r>
            <a:r>
              <a:rPr kumimoji="1" lang="ja-JP" altLang="en-US" sz="1200" u="sng" dirty="0" smtClean="0"/>
              <a:t>学校の判断で実施可能</a:t>
            </a:r>
            <a:endParaRPr kumimoji="1" lang="en-US" altLang="ja-JP" sz="1200" u="sng" dirty="0" smtClean="0"/>
          </a:p>
          <a:p>
            <a:endParaRPr lang="en-US" altLang="ja-JP" dirty="0"/>
          </a:p>
          <a:p>
            <a:endParaRPr kumimoji="1" lang="en-US" altLang="ja-JP" dirty="0" smtClean="0"/>
          </a:p>
          <a:p>
            <a:endParaRPr lang="en-US" altLang="ja-JP" dirty="0"/>
          </a:p>
          <a:p>
            <a:r>
              <a:rPr kumimoji="1" lang="ja-JP" altLang="en-US" sz="1600" dirty="0" smtClean="0"/>
              <a:t>中学校</a:t>
            </a:r>
            <a:r>
              <a:rPr kumimoji="1" lang="ja-JP" altLang="en-US" sz="1200" dirty="0" smtClean="0"/>
              <a:t>　技術・家庭科（技術分野）</a:t>
            </a:r>
            <a:endParaRPr kumimoji="1" lang="en-US" altLang="ja-JP" sz="1200" dirty="0" smtClean="0"/>
          </a:p>
          <a:p>
            <a:r>
              <a:rPr lang="ja-JP" altLang="en-US" sz="1200" dirty="0" smtClean="0"/>
              <a:t>・　「プログラムによる計測・制御」が必修</a:t>
            </a:r>
            <a:endParaRPr lang="en-US" altLang="ja-JP" sz="1200" dirty="0" smtClean="0"/>
          </a:p>
          <a:p>
            <a:endParaRPr lang="en-US" altLang="ja-JP" dirty="0" smtClean="0"/>
          </a:p>
          <a:p>
            <a:r>
              <a:rPr kumimoji="1" lang="ja-JP" altLang="en-US" sz="1600" dirty="0" smtClean="0"/>
              <a:t>高等学校</a:t>
            </a:r>
            <a:r>
              <a:rPr kumimoji="1" lang="ja-JP" altLang="en-US" sz="1200" dirty="0" smtClean="0"/>
              <a:t>　情報科</a:t>
            </a:r>
            <a:endParaRPr kumimoji="1" lang="en-US" altLang="ja-JP" sz="1200" dirty="0" smtClean="0"/>
          </a:p>
          <a:p>
            <a:r>
              <a:rPr lang="ja-JP" altLang="en-US" sz="1200" dirty="0" smtClean="0"/>
              <a:t>・「社会と情報」「情報の科学」の</a:t>
            </a:r>
            <a:r>
              <a:rPr lang="ja-JP" altLang="en-US" sz="1200" u="sng" dirty="0" smtClean="0"/>
              <a:t>２科目からいずれか１科目を選択必履修</a:t>
            </a:r>
            <a:endParaRPr lang="en-US" altLang="ja-JP" sz="1200" u="sng" dirty="0" smtClean="0"/>
          </a:p>
          <a:p>
            <a:r>
              <a:rPr kumimoji="1" lang="ja-JP" altLang="en-US" sz="1200" dirty="0" smtClean="0"/>
              <a:t>・「情報の科学」を履修する生徒の割合は約２割</a:t>
            </a:r>
            <a:r>
              <a:rPr kumimoji="1" lang="ja-JP" altLang="en-US" sz="1200" u="sng" dirty="0" smtClean="0"/>
              <a:t>（約８割の生徒は、高等学校でプログラミングを学ばずに卒業</a:t>
            </a:r>
            <a:r>
              <a:rPr kumimoji="1" lang="ja-JP" altLang="en-US" sz="1200" dirty="0" smtClean="0"/>
              <a:t>する）</a:t>
            </a:r>
            <a:endParaRPr kumimoji="1" lang="ja-JP" altLang="en-US" sz="1200" dirty="0"/>
          </a:p>
        </p:txBody>
      </p:sp>
      <p:sp>
        <p:nvSpPr>
          <p:cNvPr id="10" name="テキスト ボックス 9"/>
          <p:cNvSpPr txBox="1"/>
          <p:nvPr/>
        </p:nvSpPr>
        <p:spPr>
          <a:xfrm>
            <a:off x="3594100" y="1587500"/>
            <a:ext cx="5334000" cy="4770537"/>
          </a:xfrm>
          <a:prstGeom prst="rect">
            <a:avLst/>
          </a:prstGeom>
          <a:noFill/>
        </p:spPr>
        <p:txBody>
          <a:bodyPr wrap="square" rtlCol="0">
            <a:spAutoFit/>
          </a:bodyPr>
          <a:lstStyle/>
          <a:p>
            <a:r>
              <a:rPr kumimoji="1" lang="ja-JP" altLang="en-US" u="sng" dirty="0" smtClean="0"/>
              <a:t>新学習指導要領</a:t>
            </a:r>
            <a:endParaRPr kumimoji="1" lang="en-US" altLang="ja-JP" u="sng" dirty="0" smtClean="0"/>
          </a:p>
          <a:p>
            <a:endParaRPr lang="en-US" altLang="ja-JP" sz="1100" dirty="0" smtClean="0"/>
          </a:p>
          <a:p>
            <a:r>
              <a:rPr lang="ja-JP" altLang="en-US" sz="1600" dirty="0" smtClean="0"/>
              <a:t>「情報活用能力」を「学習の基盤となる資質・能力」と位置付け、教科横断的に育成する旨を明記するとともに、小・中・高等学校を通じてプログラミング教育を充実</a:t>
            </a:r>
            <a:endParaRPr lang="en-US" altLang="ja-JP" sz="1600" dirty="0"/>
          </a:p>
          <a:p>
            <a:endParaRPr kumimoji="1" lang="en-US" altLang="ja-JP" dirty="0" smtClean="0"/>
          </a:p>
          <a:p>
            <a:r>
              <a:rPr lang="ja-JP" altLang="en-US" sz="1600" dirty="0" smtClean="0"/>
              <a:t>小学校　</a:t>
            </a:r>
            <a:r>
              <a:rPr lang="ja-JP" altLang="en-US" sz="1600" u="sng" dirty="0" smtClean="0">
                <a:solidFill>
                  <a:srgbClr val="FF0000"/>
                </a:solidFill>
              </a:rPr>
              <a:t>必修化</a:t>
            </a:r>
            <a:endParaRPr lang="en-US" altLang="ja-JP" sz="1200" u="sng" dirty="0" smtClean="0">
              <a:solidFill>
                <a:srgbClr val="FF0000"/>
              </a:solidFill>
            </a:endParaRPr>
          </a:p>
          <a:p>
            <a:r>
              <a:rPr kumimoji="1" lang="ja-JP" altLang="en-US" sz="1200" dirty="0" smtClean="0"/>
              <a:t>・　総則において、各教科等の特質に応じて、</a:t>
            </a:r>
            <a:r>
              <a:rPr kumimoji="1" lang="ja-JP" altLang="en-US" sz="1200" b="1" dirty="0" smtClean="0">
                <a:solidFill>
                  <a:srgbClr val="FF0000"/>
                </a:solidFill>
              </a:rPr>
              <a:t>「プログラミングを体験しながら、コンピュータに意図した処理を行わせるために必要な論理的思考力を身に付けるための学習活動」を計画的に実施すること</a:t>
            </a:r>
            <a:r>
              <a:rPr kumimoji="1" lang="ja-JP" altLang="en-US" sz="1200" dirty="0" smtClean="0"/>
              <a:t>を明記</a:t>
            </a:r>
            <a:endParaRPr kumimoji="1" lang="en-US" altLang="ja-JP" sz="1200" dirty="0" smtClean="0"/>
          </a:p>
          <a:p>
            <a:r>
              <a:rPr lang="ja-JP" altLang="en-US" sz="1200" dirty="0" smtClean="0"/>
              <a:t>・　算数、理科、総合的な学習の時間において、プログラミングを行う学習場面を例示</a:t>
            </a:r>
            <a:endParaRPr lang="en-US" altLang="ja-JP" sz="1200" dirty="0" smtClean="0"/>
          </a:p>
          <a:p>
            <a:endParaRPr kumimoji="1" lang="en-US" altLang="ja-JP" sz="500" dirty="0" smtClean="0"/>
          </a:p>
          <a:p>
            <a:r>
              <a:rPr kumimoji="1" lang="ja-JP" altLang="en-US" sz="1600" dirty="0" smtClean="0"/>
              <a:t>中学校　技術・家庭科（技術分野）</a:t>
            </a:r>
            <a:endParaRPr kumimoji="1" lang="en-US" altLang="ja-JP" sz="1200" dirty="0" smtClean="0"/>
          </a:p>
          <a:p>
            <a:r>
              <a:rPr lang="ja-JP" altLang="en-US" sz="1200" dirty="0" smtClean="0"/>
              <a:t>・　プログラミングに関する内容</a:t>
            </a:r>
            <a:r>
              <a:rPr lang="ja-JP" altLang="en-US" sz="1200" dirty="0"/>
              <a:t>を</a:t>
            </a:r>
            <a:r>
              <a:rPr lang="ja-JP" altLang="en-US" sz="1200" dirty="0" smtClean="0"/>
              <a:t>倍増（「計測・制御のプログラミング」に加え、「ネットワークを利用した双方向性のあるコンテンツのプログラミング」について学ぶ）</a:t>
            </a:r>
            <a:endParaRPr lang="en-US" altLang="ja-JP" sz="1200" dirty="0" smtClean="0"/>
          </a:p>
          <a:p>
            <a:endParaRPr lang="en-US" altLang="ja-JP" sz="1200" dirty="0" smtClean="0"/>
          </a:p>
          <a:p>
            <a:r>
              <a:rPr kumimoji="1" lang="ja-JP" altLang="en-US" sz="1600" dirty="0" smtClean="0"/>
              <a:t>高等学校　情報科</a:t>
            </a:r>
            <a:endParaRPr kumimoji="1" lang="en-US" altLang="ja-JP" sz="1600" dirty="0" smtClean="0"/>
          </a:p>
          <a:p>
            <a:r>
              <a:rPr lang="ja-JP" altLang="en-US" sz="1200" dirty="0" smtClean="0"/>
              <a:t>・　全ての生徒が必ず履修する科目（共通必履修科目）「情報</a:t>
            </a:r>
            <a:r>
              <a:rPr lang="en-US" altLang="ja-JP" sz="1200" dirty="0" smtClean="0"/>
              <a:t>Ⅰ</a:t>
            </a:r>
            <a:r>
              <a:rPr lang="ja-JP" altLang="en-US" sz="1200" dirty="0" smtClean="0"/>
              <a:t>」を新設し、全ての生徒が、プログラミングのほか、ネットワーク（情報セキュリティを含む）やデータベースの基礎等について学ぶ</a:t>
            </a:r>
            <a:endParaRPr lang="en-US" altLang="ja-JP" sz="1200" u="sng" dirty="0" smtClean="0"/>
          </a:p>
          <a:p>
            <a:r>
              <a:rPr kumimoji="1" lang="ja-JP" altLang="en-US" sz="1200" dirty="0" smtClean="0"/>
              <a:t>・　「情報</a:t>
            </a:r>
            <a:r>
              <a:rPr kumimoji="1" lang="en-US" altLang="ja-JP" sz="1200" dirty="0" smtClean="0"/>
              <a:t>Ⅱ</a:t>
            </a:r>
            <a:r>
              <a:rPr kumimoji="1" lang="ja-JP" altLang="en-US" sz="1200" dirty="0" smtClean="0"/>
              <a:t>」（選択科目）では、プログラミング等について更に発展的に学ぶ）</a:t>
            </a:r>
            <a:endParaRPr kumimoji="1" lang="ja-JP" altLang="en-US" sz="1200" dirty="0"/>
          </a:p>
        </p:txBody>
      </p:sp>
      <p:sp>
        <p:nvSpPr>
          <p:cNvPr id="11" name="フローチャート: 他ページ結合子 10"/>
          <p:cNvSpPr/>
          <p:nvPr/>
        </p:nvSpPr>
        <p:spPr>
          <a:xfrm rot="16200000">
            <a:off x="1041400" y="3733800"/>
            <a:ext cx="4292600" cy="431800"/>
          </a:xfrm>
          <a:prstGeom prst="flowChartOffpageConnector">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solidFill>
              </a:rPr>
              <a:t>学習指導要領改訂</a:t>
            </a:r>
            <a:endParaRPr kumimoji="1" lang="ja-JP" altLang="en-US" dirty="0">
              <a:solidFill>
                <a:schemeClr val="tx1"/>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11</a:t>
            </a:fld>
            <a:endParaRPr lang="en-US" altLang="ja-JP">
              <a:solidFill>
                <a:srgbClr val="000000"/>
              </a:solidFill>
            </a:endParaRPr>
          </a:p>
        </p:txBody>
      </p:sp>
    </p:spTree>
    <p:extLst>
      <p:ext uri="{BB962C8B-B14F-4D97-AF65-F5344CB8AC3E}">
        <p14:creationId xmlns:p14="http://schemas.microsoft.com/office/powerpoint/2010/main" val="606524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9951" y="2876211"/>
            <a:ext cx="9170147" cy="646331"/>
          </a:xfrm>
          <a:prstGeom prst="rect">
            <a:avLst/>
          </a:prstGeom>
          <a:noFill/>
        </p:spPr>
        <p:txBody>
          <a:bodyPr wrap="square" rtlCol="0">
            <a:spAutoFit/>
          </a:bodyPr>
          <a:lstStyle/>
          <a:p>
            <a:r>
              <a:rPr lang="ja-JP" altLang="en-US" sz="3600" dirty="0">
                <a:solidFill>
                  <a:srgbClr val="000099"/>
                </a:solidFill>
              </a:rPr>
              <a:t>３　</a:t>
            </a:r>
            <a:r>
              <a:rPr lang="ja-JP" altLang="en-US" sz="3600" dirty="0" smtClean="0">
                <a:solidFill>
                  <a:srgbClr val="000099"/>
                </a:solidFill>
              </a:rPr>
              <a:t>小学校プログラミング教育の</a:t>
            </a:r>
            <a:r>
              <a:rPr lang="ja-JP" altLang="en-US" sz="3600" dirty="0">
                <a:solidFill>
                  <a:srgbClr val="000099"/>
                </a:solidFill>
              </a:rPr>
              <a:t>ねらい</a:t>
            </a:r>
            <a:endParaRPr lang="en-US" altLang="ja-JP" sz="3600" dirty="0" smtClean="0">
              <a:solidFill>
                <a:srgbClr val="000099"/>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12</a:t>
            </a:fld>
            <a:endParaRPr lang="en-US" altLang="ja-JP">
              <a:solidFill>
                <a:srgbClr val="000000"/>
              </a:solidFill>
            </a:endParaRPr>
          </a:p>
        </p:txBody>
      </p:sp>
    </p:spTree>
    <p:extLst>
      <p:ext uri="{BB962C8B-B14F-4D97-AF65-F5344CB8AC3E}">
        <p14:creationId xmlns:p14="http://schemas.microsoft.com/office/powerpoint/2010/main" val="2902933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51" y="5197746"/>
            <a:ext cx="8317566" cy="1418287"/>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1735"/>
            <a:ext cx="8238097" cy="2075246"/>
          </a:xfrm>
          <a:prstGeom prst="rect">
            <a:avLst/>
          </a:prstGeom>
        </p:spPr>
      </p:pic>
      <p:sp>
        <p:nvSpPr>
          <p:cNvPr id="6" name="テキスト ボックス 5"/>
          <p:cNvSpPr txBox="1"/>
          <p:nvPr/>
        </p:nvSpPr>
        <p:spPr>
          <a:xfrm>
            <a:off x="337556" y="534633"/>
            <a:ext cx="8590544" cy="523220"/>
          </a:xfrm>
          <a:prstGeom prst="rect">
            <a:avLst/>
          </a:prstGeom>
          <a:noFill/>
        </p:spPr>
        <p:txBody>
          <a:bodyPr wrap="square" rtlCol="0">
            <a:spAutoFit/>
          </a:bodyPr>
          <a:lstStyle/>
          <a:p>
            <a:r>
              <a:rPr lang="ja-JP" altLang="en-US" sz="2800" dirty="0">
                <a:solidFill>
                  <a:srgbClr val="000099"/>
                </a:solidFill>
              </a:rPr>
              <a:t>３　</a:t>
            </a:r>
            <a:r>
              <a:rPr lang="ja-JP" altLang="en-US" sz="2800" b="1" dirty="0">
                <a:solidFill>
                  <a:srgbClr val="000099"/>
                </a:solidFill>
              </a:rPr>
              <a:t>小学校プログラミング教育</a:t>
            </a:r>
            <a:r>
              <a:rPr lang="ja-JP" altLang="en-US" sz="2800" b="1" dirty="0" smtClean="0">
                <a:solidFill>
                  <a:srgbClr val="000099"/>
                </a:solidFill>
              </a:rPr>
              <a:t>のねらい</a:t>
            </a:r>
            <a:endParaRPr lang="ja-JP" altLang="en-US" sz="2800" dirty="0">
              <a:solidFill>
                <a:srgbClr val="000099"/>
              </a:solidFill>
            </a:endParaRPr>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r="461"/>
          <a:stretch/>
        </p:blipFill>
        <p:spPr>
          <a:xfrm>
            <a:off x="337557" y="1336625"/>
            <a:ext cx="7739644" cy="1570897"/>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29" y="3833796"/>
            <a:ext cx="8364208" cy="1496560"/>
          </a:xfrm>
          <a:prstGeom prst="rect">
            <a:avLst/>
          </a:prstGeom>
        </p:spPr>
      </p:pic>
      <p:sp>
        <p:nvSpPr>
          <p:cNvPr id="9" name="スライド番号プレースホルダー 1"/>
          <p:cNvSpPr txBox="1">
            <a:spLocks/>
          </p:cNvSpPr>
          <p:nvPr/>
        </p:nvSpPr>
        <p:spPr bwMode="auto">
          <a:xfrm>
            <a:off x="337556" y="6509322"/>
            <a:ext cx="3711387" cy="30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marL="0" algn="r" defTabSz="914400" rtl="0" eaLnBrk="1" latinLnBrk="0" hangingPunct="1">
              <a:defRPr kumimoji="0" sz="1200" kern="1200">
                <a:solidFill>
                  <a:schemeClr val="tx1"/>
                </a:solidFill>
                <a:latin typeface="Arial Black" panose="020B0A04020102020204"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900" b="1" dirty="0" smtClean="0">
                <a:solidFill>
                  <a:srgbClr val="000000"/>
                </a:solidFill>
              </a:rPr>
              <a:t>出典：文部科学省ホームページより作成</a:t>
            </a:r>
            <a:endParaRPr lang="en-US" altLang="ja-JP" sz="900" b="1" dirty="0">
              <a:solidFill>
                <a:srgbClr val="000000"/>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13</a:t>
            </a:fld>
            <a:endParaRPr lang="en-US" altLang="ja-JP">
              <a:solidFill>
                <a:srgbClr val="000000"/>
              </a:solidFill>
            </a:endParaRPr>
          </a:p>
        </p:txBody>
      </p:sp>
    </p:spTree>
    <p:extLst>
      <p:ext uri="{BB962C8B-B14F-4D97-AF65-F5344CB8AC3E}">
        <p14:creationId xmlns:p14="http://schemas.microsoft.com/office/powerpoint/2010/main" val="3114796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2262" y="453091"/>
            <a:ext cx="8590544" cy="523220"/>
          </a:xfrm>
          <a:prstGeom prst="rect">
            <a:avLst/>
          </a:prstGeom>
          <a:noFill/>
        </p:spPr>
        <p:txBody>
          <a:bodyPr wrap="square" rtlCol="0">
            <a:spAutoFit/>
          </a:bodyPr>
          <a:lstStyle/>
          <a:p>
            <a:r>
              <a:rPr lang="ja-JP" altLang="en-US" sz="2800" dirty="0">
                <a:solidFill>
                  <a:srgbClr val="000099"/>
                </a:solidFill>
              </a:rPr>
              <a:t>３　</a:t>
            </a:r>
            <a:r>
              <a:rPr lang="ja-JP" altLang="en-US" sz="2800" b="1" dirty="0">
                <a:solidFill>
                  <a:srgbClr val="000099"/>
                </a:solidFill>
              </a:rPr>
              <a:t>小学校プログラミング教育</a:t>
            </a:r>
            <a:r>
              <a:rPr lang="ja-JP" altLang="en-US" sz="2800" b="1" dirty="0" smtClean="0">
                <a:solidFill>
                  <a:srgbClr val="000099"/>
                </a:solidFill>
              </a:rPr>
              <a:t>のねらい</a:t>
            </a:r>
            <a:endParaRPr lang="ja-JP" altLang="en-US" sz="2800" dirty="0">
              <a:solidFill>
                <a:srgbClr val="000099"/>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14</a:t>
            </a:fld>
            <a:endParaRPr lang="en-US" altLang="ja-JP">
              <a:solidFill>
                <a:srgbClr val="000000"/>
              </a:solidFill>
            </a:endParaRPr>
          </a:p>
        </p:txBody>
      </p:sp>
      <p:pic>
        <p:nvPicPr>
          <p:cNvPr id="3" name="図 2"/>
          <p:cNvPicPr>
            <a:picLocks noChangeAspect="1"/>
          </p:cNvPicPr>
          <p:nvPr/>
        </p:nvPicPr>
        <p:blipFill>
          <a:blip r:embed="rId2"/>
          <a:stretch>
            <a:fillRect/>
          </a:stretch>
        </p:blipFill>
        <p:spPr>
          <a:xfrm>
            <a:off x="821414" y="1245724"/>
            <a:ext cx="7632239" cy="5132172"/>
          </a:xfrm>
          <a:prstGeom prst="rect">
            <a:avLst/>
          </a:prstGeom>
        </p:spPr>
      </p:pic>
      <p:sp>
        <p:nvSpPr>
          <p:cNvPr id="8" name="スライド番号プレースホルダー 1"/>
          <p:cNvSpPr txBox="1">
            <a:spLocks/>
          </p:cNvSpPr>
          <p:nvPr/>
        </p:nvSpPr>
        <p:spPr bwMode="auto">
          <a:xfrm>
            <a:off x="588269" y="6377896"/>
            <a:ext cx="3711387" cy="30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marL="0" algn="r" defTabSz="914400" rtl="0" eaLnBrk="1" latinLnBrk="0" hangingPunct="1">
              <a:defRPr kumimoji="0" sz="1200" kern="1200">
                <a:solidFill>
                  <a:schemeClr val="tx1"/>
                </a:solidFill>
                <a:latin typeface="Arial Black" panose="020B0A04020102020204"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900" b="1" dirty="0" smtClean="0">
                <a:solidFill>
                  <a:srgbClr val="000000"/>
                </a:solidFill>
              </a:rPr>
              <a:t>出典：文部科学省ホームページより作成</a:t>
            </a:r>
            <a:endParaRPr lang="en-US" altLang="ja-JP" sz="900" b="1" dirty="0">
              <a:solidFill>
                <a:srgbClr val="000000"/>
              </a:solidFill>
            </a:endParaRPr>
          </a:p>
        </p:txBody>
      </p:sp>
    </p:spTree>
    <p:extLst>
      <p:ext uri="{BB962C8B-B14F-4D97-AF65-F5344CB8AC3E}">
        <p14:creationId xmlns:p14="http://schemas.microsoft.com/office/powerpoint/2010/main" val="257844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2262" y="453091"/>
            <a:ext cx="8590544" cy="523220"/>
          </a:xfrm>
          <a:prstGeom prst="rect">
            <a:avLst/>
          </a:prstGeom>
          <a:noFill/>
        </p:spPr>
        <p:txBody>
          <a:bodyPr wrap="square" rtlCol="0">
            <a:spAutoFit/>
          </a:bodyPr>
          <a:lstStyle/>
          <a:p>
            <a:r>
              <a:rPr lang="ja-JP" altLang="en-US" sz="2800" dirty="0">
                <a:solidFill>
                  <a:srgbClr val="000099"/>
                </a:solidFill>
              </a:rPr>
              <a:t>３　</a:t>
            </a:r>
            <a:r>
              <a:rPr lang="ja-JP" altLang="en-US" sz="2800" b="1" dirty="0">
                <a:solidFill>
                  <a:srgbClr val="000099"/>
                </a:solidFill>
              </a:rPr>
              <a:t>小学校プログラミング教育</a:t>
            </a:r>
            <a:r>
              <a:rPr lang="ja-JP" altLang="en-US" sz="2800" b="1" dirty="0" smtClean="0">
                <a:solidFill>
                  <a:srgbClr val="000099"/>
                </a:solidFill>
              </a:rPr>
              <a:t>のねらい</a:t>
            </a:r>
            <a:endParaRPr lang="ja-JP" altLang="en-US" sz="2800" dirty="0">
              <a:solidFill>
                <a:srgbClr val="000099"/>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15</a:t>
            </a:fld>
            <a:endParaRPr lang="en-US" altLang="ja-JP">
              <a:solidFill>
                <a:srgbClr val="000000"/>
              </a:solidFill>
            </a:endParaRPr>
          </a:p>
        </p:txBody>
      </p:sp>
      <p:sp>
        <p:nvSpPr>
          <p:cNvPr id="7" name="テキスト ボックス 6"/>
          <p:cNvSpPr txBox="1"/>
          <p:nvPr/>
        </p:nvSpPr>
        <p:spPr>
          <a:xfrm>
            <a:off x="783226" y="1627485"/>
            <a:ext cx="7485614" cy="2385268"/>
          </a:xfrm>
          <a:prstGeom prst="rect">
            <a:avLst/>
          </a:prstGeom>
          <a:noFill/>
          <a:ln>
            <a:solidFill>
              <a:schemeClr val="tx1"/>
            </a:solidFill>
          </a:ln>
        </p:spPr>
        <p:txBody>
          <a:bodyPr wrap="square" rtlCol="0">
            <a:spAutoFit/>
          </a:bodyPr>
          <a:lstStyle/>
          <a:p>
            <a:endParaRPr kumimoji="1" lang="en-US" altLang="ja-JP" sz="900" dirty="0" smtClean="0"/>
          </a:p>
          <a:p>
            <a:r>
              <a:rPr kumimoji="1" lang="ja-JP" altLang="en-US" sz="2000" dirty="0" smtClean="0"/>
              <a:t>自分が意図する一連の活動を実現するために、</a:t>
            </a:r>
            <a:endParaRPr kumimoji="1" lang="en-US" altLang="ja-JP" sz="2000" dirty="0" smtClean="0"/>
          </a:p>
          <a:p>
            <a:endParaRPr kumimoji="1" lang="en-US" altLang="ja-JP" sz="2000" dirty="0" smtClean="0"/>
          </a:p>
          <a:p>
            <a:r>
              <a:rPr kumimoji="1" lang="ja-JP" altLang="en-US" sz="2000" dirty="0" smtClean="0"/>
              <a:t>どのような動きの組合せが必要であり、一つ一つの動きに対応した記号を、どのように組み合わせたらいいのか、記号の組合せをどのように改善していけば、より意図した活動に近づくのか、</a:t>
            </a:r>
            <a:endParaRPr kumimoji="1" lang="en-US" altLang="ja-JP" sz="2000" dirty="0" smtClean="0"/>
          </a:p>
          <a:p>
            <a:endParaRPr lang="en-US" altLang="ja-JP" sz="2000" dirty="0"/>
          </a:p>
          <a:p>
            <a:r>
              <a:rPr kumimoji="1" lang="ja-JP" altLang="en-US" sz="2000" dirty="0" smtClean="0"/>
              <a:t>といったことを</a:t>
            </a:r>
            <a:r>
              <a:rPr kumimoji="1" lang="ja-JP" altLang="en-US" sz="2000" dirty="0" smtClean="0">
                <a:solidFill>
                  <a:srgbClr val="FF0000"/>
                </a:solidFill>
              </a:rPr>
              <a:t>論理的に考えていく力</a:t>
            </a:r>
            <a:endParaRPr kumimoji="1" lang="ja-JP" altLang="en-US" sz="2000" dirty="0">
              <a:solidFill>
                <a:srgbClr val="FF0000"/>
              </a:solidFill>
            </a:endParaRPr>
          </a:p>
        </p:txBody>
      </p:sp>
      <p:sp>
        <p:nvSpPr>
          <p:cNvPr id="9" name="テキスト ボックス 8"/>
          <p:cNvSpPr txBox="1"/>
          <p:nvPr/>
        </p:nvSpPr>
        <p:spPr>
          <a:xfrm>
            <a:off x="783226" y="1101843"/>
            <a:ext cx="2985332" cy="400110"/>
          </a:xfrm>
          <a:prstGeom prst="rect">
            <a:avLst/>
          </a:prstGeom>
          <a:solidFill>
            <a:schemeClr val="bg1"/>
          </a:solidFill>
          <a:ln>
            <a:solidFill>
              <a:schemeClr val="tx1"/>
            </a:solidFill>
          </a:ln>
        </p:spPr>
        <p:txBody>
          <a:bodyPr wrap="square" rtlCol="0">
            <a:spAutoFit/>
          </a:bodyPr>
          <a:lstStyle/>
          <a:p>
            <a:r>
              <a:rPr lang="ja-JP" altLang="en-US" sz="2000" dirty="0"/>
              <a:t>プログラミング的思考と</a:t>
            </a:r>
            <a:r>
              <a:rPr lang="ja-JP" altLang="en-US" sz="2000" dirty="0" smtClean="0"/>
              <a:t>は</a:t>
            </a:r>
            <a:endParaRPr kumimoji="1" lang="ja-JP" altLang="en-US" sz="2000" dirty="0"/>
          </a:p>
        </p:txBody>
      </p:sp>
      <p:pic>
        <p:nvPicPr>
          <p:cNvPr id="4" name="図 3"/>
          <p:cNvPicPr>
            <a:picLocks noChangeAspect="1"/>
          </p:cNvPicPr>
          <p:nvPr/>
        </p:nvPicPr>
        <p:blipFill>
          <a:blip r:embed="rId2"/>
          <a:stretch>
            <a:fillRect/>
          </a:stretch>
        </p:blipFill>
        <p:spPr>
          <a:xfrm>
            <a:off x="1547988" y="4191004"/>
            <a:ext cx="5956090" cy="2514596"/>
          </a:xfrm>
          <a:prstGeom prst="rect">
            <a:avLst/>
          </a:prstGeom>
        </p:spPr>
      </p:pic>
    </p:spTree>
    <p:extLst>
      <p:ext uri="{BB962C8B-B14F-4D97-AF65-F5344CB8AC3E}">
        <p14:creationId xmlns:p14="http://schemas.microsoft.com/office/powerpoint/2010/main" val="3338812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59568" y="2876211"/>
            <a:ext cx="9170147" cy="584775"/>
          </a:xfrm>
          <a:prstGeom prst="rect">
            <a:avLst/>
          </a:prstGeom>
          <a:noFill/>
        </p:spPr>
        <p:txBody>
          <a:bodyPr wrap="square" rtlCol="0">
            <a:spAutoFit/>
          </a:bodyPr>
          <a:lstStyle/>
          <a:p>
            <a:r>
              <a:rPr lang="ja-JP" altLang="en-US" sz="3200" dirty="0">
                <a:solidFill>
                  <a:srgbClr val="000099"/>
                </a:solidFill>
              </a:rPr>
              <a:t>４　</a:t>
            </a:r>
            <a:r>
              <a:rPr lang="ja-JP" altLang="en-US" sz="3200" dirty="0" smtClean="0">
                <a:solidFill>
                  <a:srgbClr val="000099"/>
                </a:solidFill>
              </a:rPr>
              <a:t>小学校プログラミング教育で育む資質・能力</a:t>
            </a:r>
            <a:endParaRPr lang="en-US" altLang="ja-JP" sz="3200" dirty="0" smtClean="0">
              <a:solidFill>
                <a:srgbClr val="000099"/>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16</a:t>
            </a:fld>
            <a:endParaRPr lang="en-US" altLang="ja-JP">
              <a:solidFill>
                <a:srgbClr val="000000"/>
              </a:solidFill>
            </a:endParaRPr>
          </a:p>
        </p:txBody>
      </p:sp>
    </p:spTree>
    <p:extLst>
      <p:ext uri="{BB962C8B-B14F-4D97-AF65-F5344CB8AC3E}">
        <p14:creationId xmlns:p14="http://schemas.microsoft.com/office/powerpoint/2010/main" val="2048904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37556" y="334652"/>
            <a:ext cx="8590544" cy="523220"/>
          </a:xfrm>
          <a:prstGeom prst="rect">
            <a:avLst/>
          </a:prstGeom>
          <a:noFill/>
        </p:spPr>
        <p:txBody>
          <a:bodyPr wrap="square" rtlCol="0">
            <a:spAutoFit/>
          </a:bodyPr>
          <a:lstStyle/>
          <a:p>
            <a:r>
              <a:rPr lang="ja-JP" altLang="en-US" sz="2800" dirty="0">
                <a:solidFill>
                  <a:srgbClr val="000099"/>
                </a:solidFill>
              </a:rPr>
              <a:t>４　</a:t>
            </a:r>
            <a:r>
              <a:rPr lang="ja-JP" altLang="en-US" sz="2800" b="1" dirty="0">
                <a:solidFill>
                  <a:srgbClr val="000099"/>
                </a:solidFill>
              </a:rPr>
              <a:t>小学校プログラミング</a:t>
            </a:r>
            <a:r>
              <a:rPr lang="ja-JP" altLang="en-US" sz="2800" b="1" dirty="0" smtClean="0">
                <a:solidFill>
                  <a:srgbClr val="000099"/>
                </a:solidFill>
              </a:rPr>
              <a:t>教育で育む資質・能力</a:t>
            </a:r>
            <a:endParaRPr lang="ja-JP" altLang="en-US" sz="2800" dirty="0">
              <a:solidFill>
                <a:srgbClr val="000099"/>
              </a:solidFill>
            </a:endParaRPr>
          </a:p>
        </p:txBody>
      </p:sp>
      <p:pic>
        <p:nvPicPr>
          <p:cNvPr id="7" name="図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1180" y="973790"/>
            <a:ext cx="7791541" cy="5564187"/>
          </a:xfrm>
          <a:prstGeom prst="rect">
            <a:avLst/>
          </a:prstGeom>
        </p:spPr>
      </p:pic>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17</a:t>
            </a:fld>
            <a:endParaRPr lang="en-US" altLang="ja-JP">
              <a:solidFill>
                <a:srgbClr val="000000"/>
              </a:solidFill>
            </a:endParaRPr>
          </a:p>
        </p:txBody>
      </p:sp>
      <p:sp>
        <p:nvSpPr>
          <p:cNvPr id="9" name="正方形/長方形 8"/>
          <p:cNvSpPr/>
          <p:nvPr/>
        </p:nvSpPr>
        <p:spPr>
          <a:xfrm>
            <a:off x="187312" y="6549479"/>
            <a:ext cx="2839239" cy="261610"/>
          </a:xfrm>
          <a:prstGeom prst="rect">
            <a:avLst/>
          </a:prstGeom>
        </p:spPr>
        <p:txBody>
          <a:bodyPr wrap="none">
            <a:spAutoFit/>
          </a:bodyPr>
          <a:lstStyle/>
          <a:p>
            <a:r>
              <a:rPr lang="ja-JP" altLang="en-US" sz="1100" b="1" dirty="0" smtClean="0">
                <a:latin typeface="ＭＳ Ｐゴシック" panose="020B0600070205080204" pitchFamily="50" charset="-128"/>
                <a:ea typeface="ＭＳ Ｐゴシック" panose="020B0600070205080204" pitchFamily="50" charset="-128"/>
              </a:rPr>
              <a:t>小学校</a:t>
            </a:r>
            <a:r>
              <a:rPr lang="ja-JP" altLang="en-US" sz="1100" b="1" dirty="0">
                <a:latin typeface="ＭＳ Ｐゴシック" panose="020B0600070205080204" pitchFamily="50" charset="-128"/>
                <a:ea typeface="ＭＳ Ｐゴシック" panose="020B0600070205080204" pitchFamily="50" charset="-128"/>
              </a:rPr>
              <a:t>プログラミング</a:t>
            </a:r>
            <a:r>
              <a:rPr lang="ja-JP" altLang="en-US" sz="1100" b="1" dirty="0" smtClean="0">
                <a:latin typeface="ＭＳ Ｐゴシック" panose="020B0600070205080204" pitchFamily="50" charset="-128"/>
                <a:ea typeface="ＭＳ Ｐゴシック" panose="020B0600070205080204" pitchFamily="50" charset="-128"/>
              </a:rPr>
              <a:t>教育の手引き（第二版）</a:t>
            </a:r>
            <a:endParaRPr lang="ja-JP" altLang="en-US" sz="1100" b="1" dirty="0"/>
          </a:p>
        </p:txBody>
      </p:sp>
    </p:spTree>
    <p:extLst>
      <p:ext uri="{BB962C8B-B14F-4D97-AF65-F5344CB8AC3E}">
        <p14:creationId xmlns:p14="http://schemas.microsoft.com/office/powerpoint/2010/main" val="1211067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a:xfrm>
            <a:off x="504180" y="788988"/>
            <a:ext cx="8639820" cy="492125"/>
          </a:xfrm>
          <a:prstGeom prst="rect">
            <a:avLst/>
          </a:prstGeom>
        </p:spPr>
        <p:txBody>
          <a:bodyPr/>
          <a:lst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endParaRPr lang="ja-JP" altLang="en-US" sz="2800" b="1" dirty="0"/>
          </a:p>
        </p:txBody>
      </p:sp>
      <p:sp>
        <p:nvSpPr>
          <p:cNvPr id="6" name="テキスト ボックス 5"/>
          <p:cNvSpPr txBox="1"/>
          <p:nvPr/>
        </p:nvSpPr>
        <p:spPr>
          <a:xfrm>
            <a:off x="337556" y="334652"/>
            <a:ext cx="8590544" cy="954107"/>
          </a:xfrm>
          <a:prstGeom prst="rect">
            <a:avLst/>
          </a:prstGeom>
          <a:noFill/>
        </p:spPr>
        <p:txBody>
          <a:bodyPr wrap="square" rtlCol="0">
            <a:spAutoFit/>
          </a:bodyPr>
          <a:lstStyle/>
          <a:p>
            <a:r>
              <a:rPr lang="ja-JP" altLang="en-US" sz="2800" dirty="0">
                <a:solidFill>
                  <a:srgbClr val="000099"/>
                </a:solidFill>
              </a:rPr>
              <a:t>４　</a:t>
            </a:r>
            <a:r>
              <a:rPr lang="ja-JP" altLang="en-US" sz="2800" b="1" dirty="0">
                <a:solidFill>
                  <a:srgbClr val="000099"/>
                </a:solidFill>
              </a:rPr>
              <a:t>小学校プログラミング教育で育む資質・能力</a:t>
            </a:r>
            <a:endParaRPr lang="ja-JP" altLang="en-US" sz="2800" dirty="0">
              <a:solidFill>
                <a:srgbClr val="000099"/>
              </a:solidFill>
            </a:endParaRPr>
          </a:p>
          <a:p>
            <a:endParaRPr lang="ja-JP" altLang="en-US" sz="2800" dirty="0">
              <a:solidFill>
                <a:srgbClr val="000099"/>
              </a:solidFill>
            </a:endParaRPr>
          </a:p>
        </p:txBody>
      </p:sp>
      <p:sp>
        <p:nvSpPr>
          <p:cNvPr id="7" name="角丸四角形 6"/>
          <p:cNvSpPr/>
          <p:nvPr/>
        </p:nvSpPr>
        <p:spPr>
          <a:xfrm>
            <a:off x="770880" y="905850"/>
            <a:ext cx="7189780" cy="1456093"/>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u="sng" dirty="0">
                <a:solidFill>
                  <a:srgbClr val="FF0000"/>
                </a:solidFill>
              </a:rPr>
              <a:t>知識</a:t>
            </a:r>
            <a:r>
              <a:rPr lang="ja-JP" altLang="en-US" sz="2400" u="sng" dirty="0" smtClean="0">
                <a:solidFill>
                  <a:srgbClr val="FF0000"/>
                </a:solidFill>
              </a:rPr>
              <a:t>及び技能</a:t>
            </a:r>
            <a:endParaRPr kumimoji="1" lang="en-US" altLang="ja-JP" sz="2400" u="sng" dirty="0" smtClean="0">
              <a:solidFill>
                <a:srgbClr val="FF0000"/>
              </a:solidFill>
            </a:endParaRPr>
          </a:p>
          <a:p>
            <a:endParaRPr lang="en-US" altLang="ja-JP" dirty="0" smtClean="0">
              <a:solidFill>
                <a:schemeClr val="tx1"/>
              </a:solidFill>
            </a:endParaRPr>
          </a:p>
          <a:p>
            <a:r>
              <a:rPr lang="ja-JP" altLang="en-US" sz="2000" dirty="0" smtClean="0">
                <a:solidFill>
                  <a:schemeClr val="tx1"/>
                </a:solidFill>
              </a:rPr>
              <a:t>「</a:t>
            </a:r>
            <a:r>
              <a:rPr lang="ja-JP" altLang="en-US" sz="2000" dirty="0">
                <a:solidFill>
                  <a:schemeClr val="tx1"/>
                </a:solidFill>
              </a:rPr>
              <a:t>身近</a:t>
            </a:r>
            <a:r>
              <a:rPr lang="ja-JP" altLang="en-US" sz="2000" dirty="0" smtClean="0">
                <a:solidFill>
                  <a:schemeClr val="tx1"/>
                </a:solidFill>
              </a:rPr>
              <a:t>な生活でコンピュータが活用されていることや，問題の解決には必要な手順があることに気付くこと」</a:t>
            </a:r>
            <a:endParaRPr kumimoji="1" lang="ja-JP" altLang="en-US" sz="2000" dirty="0">
              <a:solidFill>
                <a:schemeClr val="tx1"/>
              </a:solidFill>
            </a:endParaRPr>
          </a:p>
        </p:txBody>
      </p:sp>
      <p:sp>
        <p:nvSpPr>
          <p:cNvPr id="3" name="テキスト ボックス 2"/>
          <p:cNvSpPr txBox="1"/>
          <p:nvPr/>
        </p:nvSpPr>
        <p:spPr>
          <a:xfrm>
            <a:off x="770880" y="3004226"/>
            <a:ext cx="7485614" cy="2831544"/>
          </a:xfrm>
          <a:prstGeom prst="rect">
            <a:avLst/>
          </a:prstGeom>
          <a:noFill/>
          <a:ln>
            <a:solidFill>
              <a:schemeClr val="tx1"/>
            </a:solidFill>
          </a:ln>
        </p:spPr>
        <p:txBody>
          <a:bodyPr wrap="square" rtlCol="0">
            <a:spAutoFit/>
          </a:bodyPr>
          <a:lstStyle/>
          <a:p>
            <a:endParaRPr kumimoji="1" lang="en-US" altLang="ja-JP" sz="1000" dirty="0" smtClean="0"/>
          </a:p>
          <a:p>
            <a:r>
              <a:rPr kumimoji="1" lang="ja-JP" altLang="en-US" sz="2400" dirty="0" smtClean="0"/>
              <a:t>・コンピュータはプログラムで動いていること</a:t>
            </a:r>
            <a:endParaRPr kumimoji="1" lang="en-US" altLang="ja-JP" sz="2400" dirty="0" smtClean="0"/>
          </a:p>
          <a:p>
            <a:r>
              <a:rPr lang="ja-JP" altLang="en-US" sz="2400" dirty="0" smtClean="0"/>
              <a:t>・プログラムは人が作成していること</a:t>
            </a:r>
            <a:endParaRPr lang="en-US" altLang="ja-JP" sz="2400" dirty="0" smtClean="0"/>
          </a:p>
          <a:p>
            <a:r>
              <a:rPr kumimoji="1" lang="ja-JP" altLang="en-US" sz="2400" dirty="0" smtClean="0"/>
              <a:t>・コンピュータには得意なこと，できないことがあること</a:t>
            </a:r>
            <a:endParaRPr kumimoji="1" lang="en-US" altLang="ja-JP" sz="2400" dirty="0" smtClean="0"/>
          </a:p>
          <a:p>
            <a:r>
              <a:rPr lang="ja-JP" altLang="en-US" sz="2400" dirty="0" smtClean="0"/>
              <a:t>・コンピュータが日常生活の様々な場面で使われ，生活を便利にしていること</a:t>
            </a:r>
            <a:endParaRPr lang="en-US" altLang="ja-JP" sz="2400" dirty="0" smtClean="0"/>
          </a:p>
          <a:p>
            <a:r>
              <a:rPr kumimoji="1" lang="ja-JP" altLang="en-US" sz="2400" dirty="0" smtClean="0"/>
              <a:t>・コンピュータに意図した処理を行わせるためには必要な手順があること</a:t>
            </a:r>
            <a:endParaRPr kumimoji="1" lang="ja-JP" altLang="en-US" sz="2400" dirty="0"/>
          </a:p>
        </p:txBody>
      </p:sp>
      <p:sp>
        <p:nvSpPr>
          <p:cNvPr id="5" name="テキスト ボックス 4"/>
          <p:cNvSpPr txBox="1"/>
          <p:nvPr/>
        </p:nvSpPr>
        <p:spPr>
          <a:xfrm>
            <a:off x="770880" y="2484890"/>
            <a:ext cx="3364515" cy="400110"/>
          </a:xfrm>
          <a:prstGeom prst="rect">
            <a:avLst/>
          </a:prstGeom>
          <a:solidFill>
            <a:schemeClr val="bg1"/>
          </a:solidFill>
          <a:ln>
            <a:solidFill>
              <a:schemeClr val="tx1"/>
            </a:solidFill>
          </a:ln>
        </p:spPr>
        <p:txBody>
          <a:bodyPr wrap="square" rtlCol="0">
            <a:spAutoFit/>
          </a:bodyPr>
          <a:lstStyle/>
          <a:p>
            <a:r>
              <a:rPr lang="ja-JP" altLang="en-US" sz="2000" dirty="0"/>
              <a:t>次のようなこと</a:t>
            </a:r>
            <a:r>
              <a:rPr lang="ja-JP" altLang="en-US" sz="2000" dirty="0" smtClean="0"/>
              <a:t>に気付かせる</a:t>
            </a:r>
            <a:endParaRPr kumimoji="1" lang="ja-JP" altLang="en-US" sz="2000" dirty="0"/>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18</a:t>
            </a:fld>
            <a:endParaRPr lang="en-US" altLang="ja-JP">
              <a:solidFill>
                <a:srgbClr val="000000"/>
              </a:solidFill>
            </a:endParaRPr>
          </a:p>
        </p:txBody>
      </p:sp>
      <p:sp>
        <p:nvSpPr>
          <p:cNvPr id="8" name="テキスト ボックス 7"/>
          <p:cNvSpPr txBox="1"/>
          <p:nvPr/>
        </p:nvSpPr>
        <p:spPr>
          <a:xfrm>
            <a:off x="1152729" y="5939490"/>
            <a:ext cx="6807931" cy="740785"/>
          </a:xfrm>
          <a:prstGeom prst="rect">
            <a:avLst/>
          </a:prstGeom>
          <a:solidFill>
            <a:srgbClr val="0070C0"/>
          </a:solidFill>
          <a:ln>
            <a:solidFill>
              <a:schemeClr val="tx1"/>
            </a:solidFill>
          </a:ln>
        </p:spPr>
        <p:txBody>
          <a:bodyPr wrap="square" rtlCol="0" anchor="ctr" anchorCtr="0">
            <a:noAutofit/>
          </a:bodyPr>
          <a:lstStyle/>
          <a:p>
            <a:pPr algn="ctr"/>
            <a:r>
              <a:rPr lang="ja-JP" altLang="en-US" sz="2400" dirty="0">
                <a:solidFill>
                  <a:srgbClr val="FFFF00"/>
                </a:solidFill>
              </a:rPr>
              <a:t>小学校段階で</a:t>
            </a:r>
            <a:r>
              <a:rPr lang="ja-JP" altLang="en-US" sz="2400" dirty="0" smtClean="0">
                <a:solidFill>
                  <a:srgbClr val="FFFF00"/>
                </a:solidFill>
              </a:rPr>
              <a:t>は，</a:t>
            </a:r>
            <a:r>
              <a:rPr lang="ja-JP" altLang="en-US" sz="2400" dirty="0" smtClean="0">
                <a:solidFill>
                  <a:schemeClr val="bg1"/>
                </a:solidFill>
              </a:rPr>
              <a:t>こうしたことへの</a:t>
            </a:r>
            <a:r>
              <a:rPr lang="ja-JP" altLang="en-US" sz="2400" dirty="0" smtClean="0">
                <a:solidFill>
                  <a:srgbClr val="FFFF00"/>
                </a:solidFill>
              </a:rPr>
              <a:t>「気付き」が重要</a:t>
            </a:r>
            <a:endParaRPr kumimoji="1" lang="ja-JP" altLang="en-US" sz="2400" dirty="0">
              <a:solidFill>
                <a:srgbClr val="FFFF00"/>
              </a:solidFill>
            </a:endParaRPr>
          </a:p>
        </p:txBody>
      </p:sp>
    </p:spTree>
    <p:extLst>
      <p:ext uri="{BB962C8B-B14F-4D97-AF65-F5344CB8AC3E}">
        <p14:creationId xmlns:p14="http://schemas.microsoft.com/office/powerpoint/2010/main" val="1881561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a:xfrm>
            <a:off x="504180" y="788988"/>
            <a:ext cx="8639820" cy="492125"/>
          </a:xfrm>
          <a:prstGeom prst="rect">
            <a:avLst/>
          </a:prstGeom>
        </p:spPr>
        <p:txBody>
          <a:bodyPr/>
          <a:lst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endParaRPr lang="ja-JP" altLang="en-US" sz="2800" b="1" dirty="0"/>
          </a:p>
        </p:txBody>
      </p:sp>
      <p:sp>
        <p:nvSpPr>
          <p:cNvPr id="6" name="テキスト ボックス 5"/>
          <p:cNvSpPr txBox="1"/>
          <p:nvPr/>
        </p:nvSpPr>
        <p:spPr>
          <a:xfrm>
            <a:off x="328930" y="516922"/>
            <a:ext cx="8590544" cy="523220"/>
          </a:xfrm>
          <a:prstGeom prst="rect">
            <a:avLst/>
          </a:prstGeom>
          <a:noFill/>
        </p:spPr>
        <p:txBody>
          <a:bodyPr wrap="square" rtlCol="0">
            <a:spAutoFit/>
          </a:bodyPr>
          <a:lstStyle/>
          <a:p>
            <a:r>
              <a:rPr lang="ja-JP" altLang="en-US" sz="2800" dirty="0">
                <a:solidFill>
                  <a:srgbClr val="000099"/>
                </a:solidFill>
              </a:rPr>
              <a:t>４　</a:t>
            </a:r>
            <a:r>
              <a:rPr lang="ja-JP" altLang="en-US" sz="2800" b="1" dirty="0">
                <a:solidFill>
                  <a:srgbClr val="000099"/>
                </a:solidFill>
              </a:rPr>
              <a:t>小学校プログラミング教育で育む資質・</a:t>
            </a:r>
            <a:r>
              <a:rPr lang="ja-JP" altLang="en-US" sz="2800" b="1" dirty="0" smtClean="0">
                <a:solidFill>
                  <a:srgbClr val="000099"/>
                </a:solidFill>
              </a:rPr>
              <a:t>能力</a:t>
            </a:r>
            <a:endParaRPr lang="ja-JP" altLang="en-US" sz="2800" dirty="0">
              <a:solidFill>
                <a:srgbClr val="000099"/>
              </a:solidFill>
            </a:endParaRPr>
          </a:p>
        </p:txBody>
      </p:sp>
      <p:sp>
        <p:nvSpPr>
          <p:cNvPr id="7" name="角丸四角形 6"/>
          <p:cNvSpPr/>
          <p:nvPr/>
        </p:nvSpPr>
        <p:spPr>
          <a:xfrm>
            <a:off x="770879" y="1393606"/>
            <a:ext cx="7189780" cy="1295806"/>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u="sng" dirty="0" smtClean="0">
                <a:solidFill>
                  <a:srgbClr val="FF0000"/>
                </a:solidFill>
              </a:rPr>
              <a:t>思考力、判断力、</a:t>
            </a:r>
            <a:r>
              <a:rPr lang="ja-JP" altLang="en-US" sz="2400" u="sng" dirty="0">
                <a:solidFill>
                  <a:srgbClr val="FF0000"/>
                </a:solidFill>
              </a:rPr>
              <a:t>表現</a:t>
            </a:r>
            <a:r>
              <a:rPr kumimoji="1" lang="ja-JP" altLang="en-US" sz="2400" u="sng" dirty="0" smtClean="0">
                <a:solidFill>
                  <a:srgbClr val="FF0000"/>
                </a:solidFill>
              </a:rPr>
              <a:t>力等</a:t>
            </a:r>
            <a:endParaRPr kumimoji="1" lang="en-US" altLang="ja-JP" sz="2400" u="sng" dirty="0" smtClean="0">
              <a:solidFill>
                <a:srgbClr val="FF0000"/>
              </a:solidFill>
            </a:endParaRPr>
          </a:p>
          <a:p>
            <a:endParaRPr lang="en-US" altLang="ja-JP" dirty="0" smtClean="0">
              <a:solidFill>
                <a:schemeClr val="tx1"/>
              </a:solidFill>
            </a:endParaRPr>
          </a:p>
          <a:p>
            <a:r>
              <a:rPr lang="ja-JP" altLang="en-US" sz="2000" dirty="0" smtClean="0">
                <a:solidFill>
                  <a:schemeClr val="tx1"/>
                </a:solidFill>
              </a:rPr>
              <a:t>「</a:t>
            </a:r>
            <a:r>
              <a:rPr lang="ja-JP" altLang="en-US" sz="2000" dirty="0">
                <a:solidFill>
                  <a:schemeClr val="tx1"/>
                </a:solidFill>
              </a:rPr>
              <a:t>発達</a:t>
            </a:r>
            <a:r>
              <a:rPr lang="ja-JP" altLang="en-US" sz="2000" dirty="0" smtClean="0">
                <a:solidFill>
                  <a:schemeClr val="tx1"/>
                </a:solidFill>
              </a:rPr>
              <a:t>の段階に即して、「プログラミング的思考」を育成すること」</a:t>
            </a:r>
            <a:endParaRPr kumimoji="1" lang="ja-JP" altLang="en-US" sz="2000" dirty="0">
              <a:solidFill>
                <a:schemeClr val="tx1"/>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19</a:t>
            </a:fld>
            <a:endParaRPr lang="en-US" altLang="ja-JP">
              <a:solidFill>
                <a:srgbClr val="000000"/>
              </a:solidFill>
            </a:endParaRPr>
          </a:p>
        </p:txBody>
      </p:sp>
      <p:sp>
        <p:nvSpPr>
          <p:cNvPr id="8" name="テキスト ボックス 7"/>
          <p:cNvSpPr txBox="1"/>
          <p:nvPr/>
        </p:nvSpPr>
        <p:spPr>
          <a:xfrm>
            <a:off x="770879" y="3343922"/>
            <a:ext cx="7485614" cy="1977464"/>
          </a:xfrm>
          <a:prstGeom prst="rect">
            <a:avLst/>
          </a:prstGeom>
          <a:noFill/>
          <a:ln>
            <a:solidFill>
              <a:schemeClr val="tx1"/>
            </a:solidFill>
          </a:ln>
        </p:spPr>
        <p:txBody>
          <a:bodyPr wrap="square" rtlCol="0">
            <a:spAutoFit/>
          </a:bodyPr>
          <a:lstStyle/>
          <a:p>
            <a:endParaRPr kumimoji="1" lang="en-US" altLang="ja-JP" sz="1050" dirty="0" smtClean="0"/>
          </a:p>
          <a:p>
            <a:r>
              <a:rPr lang="ja-JP" altLang="en-US" sz="2800" dirty="0" smtClean="0"/>
              <a:t>・コンピュータに意図した処理を行わせるために必要な論理的思考力，すなわち「プログラミング的思考」を育成することは，小学校におけるプログラミング教育の中核とも言える。</a:t>
            </a:r>
            <a:endParaRPr lang="en-US" altLang="ja-JP" sz="2800" dirty="0" smtClean="0"/>
          </a:p>
        </p:txBody>
      </p:sp>
    </p:spTree>
    <p:extLst>
      <p:ext uri="{BB962C8B-B14F-4D97-AF65-F5344CB8AC3E}">
        <p14:creationId xmlns:p14="http://schemas.microsoft.com/office/powerpoint/2010/main" val="4127041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56844" y="348679"/>
            <a:ext cx="7453313" cy="720725"/>
          </a:xfrm>
          <a:prstGeom prst="rect">
            <a:avLst/>
          </a:prstGeom>
        </p:spPr>
        <p:txBody>
          <a:bodyPr/>
          <a:lst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pPr algn="ctr"/>
            <a:r>
              <a:rPr lang="ja-JP" altLang="en-US" sz="3600" b="1" dirty="0" smtClean="0">
                <a:solidFill>
                  <a:schemeClr val="bg2"/>
                </a:solidFill>
              </a:rPr>
              <a:t>目次</a:t>
            </a:r>
            <a:endParaRPr lang="ja-JP" altLang="en-US" sz="3600" b="1" dirty="0">
              <a:solidFill>
                <a:schemeClr val="bg2"/>
              </a:solidFill>
            </a:endParaRPr>
          </a:p>
        </p:txBody>
      </p:sp>
      <p:sp>
        <p:nvSpPr>
          <p:cNvPr id="8" name="Rectangle 3"/>
          <p:cNvSpPr txBox="1">
            <a:spLocks noChangeArrowheads="1"/>
          </p:cNvSpPr>
          <p:nvPr/>
        </p:nvSpPr>
        <p:spPr>
          <a:xfrm>
            <a:off x="785536" y="965887"/>
            <a:ext cx="7722395" cy="5081230"/>
          </a:xfrm>
          <a:prstGeom prst="rect">
            <a:avLst/>
          </a:prstGeom>
        </p:spPr>
        <p:txBody>
          <a:bodyPr/>
          <a:lstStyle>
            <a:lvl1pPr marL="342900" indent="-342900" algn="l" rtl="0" fontAlgn="base">
              <a:spcBef>
                <a:spcPct val="20000"/>
              </a:spcBef>
              <a:spcAft>
                <a:spcPct val="0"/>
              </a:spcAft>
              <a:buClr>
                <a:schemeClr val="bg2"/>
              </a:buClr>
              <a:buSzPct val="75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609600" indent="-609600">
              <a:buFontTx/>
              <a:buNone/>
            </a:pPr>
            <a:r>
              <a:rPr lang="ja-JP" altLang="en-US" sz="2400" dirty="0" smtClean="0"/>
              <a:t>１　プログラミング教育導入の背景</a:t>
            </a:r>
            <a:endParaRPr lang="en-US" altLang="ja-JP" sz="2400" dirty="0" smtClean="0"/>
          </a:p>
          <a:p>
            <a:pPr marL="609600" indent="-609600">
              <a:buFontTx/>
              <a:buNone/>
            </a:pPr>
            <a:endParaRPr lang="en-US" altLang="ja-JP" sz="1200" dirty="0" smtClean="0"/>
          </a:p>
          <a:p>
            <a:pPr marL="609600" indent="-609600">
              <a:buFontTx/>
              <a:buNone/>
            </a:pPr>
            <a:r>
              <a:rPr lang="ja-JP" altLang="en-US" sz="2400" dirty="0" smtClean="0"/>
              <a:t>２　</a:t>
            </a:r>
            <a:r>
              <a:rPr lang="ja-JP" altLang="en-US" sz="2400" dirty="0"/>
              <a:t>新学習指導</a:t>
            </a:r>
            <a:r>
              <a:rPr lang="ja-JP" altLang="en-US" sz="2400" dirty="0" smtClean="0"/>
              <a:t>要領におけるプログラミング教育の充実</a:t>
            </a:r>
          </a:p>
          <a:p>
            <a:pPr marL="609600" indent="-609600">
              <a:buNone/>
            </a:pPr>
            <a:r>
              <a:rPr lang="ja-JP" altLang="en-US" sz="2400" dirty="0" smtClean="0">
                <a:latin typeface="ＭＳ Ｐゴシック" panose="020B0600070205080204" pitchFamily="50" charset="-128"/>
                <a:ea typeface="ＭＳ Ｐゴシック" panose="020B0600070205080204" pitchFamily="50" charset="-128"/>
              </a:rPr>
              <a:t>　⑴　情報</a:t>
            </a:r>
            <a:r>
              <a:rPr lang="ja-JP" altLang="en-US" sz="2400" dirty="0">
                <a:latin typeface="ＭＳ Ｐゴシック" panose="020B0600070205080204" pitchFamily="50" charset="-128"/>
                <a:ea typeface="ＭＳ Ｐゴシック" panose="020B0600070205080204" pitchFamily="50" charset="-128"/>
              </a:rPr>
              <a:t>活用能力の育成に</a:t>
            </a:r>
            <a:r>
              <a:rPr lang="ja-JP" altLang="en-US" sz="2400" dirty="0" smtClean="0">
                <a:latin typeface="ＭＳ Ｐゴシック" panose="020B0600070205080204" pitchFamily="50" charset="-128"/>
                <a:ea typeface="ＭＳ Ｐゴシック" panose="020B0600070205080204" pitchFamily="50" charset="-128"/>
              </a:rPr>
              <a:t>ついて</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smtClean="0"/>
              <a:t>　</a:t>
            </a:r>
            <a:r>
              <a:rPr lang="ja-JP" altLang="en-US" sz="2400" dirty="0" smtClean="0">
                <a:latin typeface="ＭＳ Ｐゴシック" panose="020B0600070205080204" pitchFamily="50" charset="-128"/>
                <a:ea typeface="ＭＳ Ｐゴシック" panose="020B0600070205080204" pitchFamily="50" charset="-128"/>
              </a:rPr>
              <a:t>⑵　学習</a:t>
            </a:r>
            <a:r>
              <a:rPr lang="ja-JP" altLang="en-US" sz="2400" dirty="0">
                <a:latin typeface="ＭＳ Ｐゴシック" panose="020B0600070205080204" pitchFamily="50" charset="-128"/>
                <a:ea typeface="ＭＳ Ｐゴシック" panose="020B0600070205080204" pitchFamily="50" charset="-128"/>
              </a:rPr>
              <a:t>指導</a:t>
            </a:r>
            <a:r>
              <a:rPr lang="ja-JP" altLang="en-US" sz="2400" dirty="0" smtClean="0">
                <a:latin typeface="ＭＳ Ｐゴシック" panose="020B0600070205080204" pitchFamily="50" charset="-128"/>
                <a:ea typeface="ＭＳ Ｐゴシック" panose="020B0600070205080204" pitchFamily="50" charset="-128"/>
              </a:rPr>
              <a:t>要領での位置付け</a:t>
            </a:r>
            <a:endParaRPr lang="en-US" altLang="ja-JP" sz="2400" dirty="0" smtClean="0">
              <a:latin typeface="ＭＳ Ｐゴシック" panose="020B0600070205080204" pitchFamily="50" charset="-128"/>
              <a:ea typeface="ＭＳ Ｐゴシック" panose="020B0600070205080204" pitchFamily="50" charset="-128"/>
            </a:endParaRPr>
          </a:p>
          <a:p>
            <a:pPr marL="0" inden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smtClean="0">
                <a:latin typeface="ＭＳ Ｐゴシック" panose="020B0600070205080204" pitchFamily="50" charset="-128"/>
                <a:ea typeface="ＭＳ Ｐゴシック" panose="020B0600070205080204" pitchFamily="50" charset="-128"/>
              </a:rPr>
              <a:t>３</a:t>
            </a:r>
            <a:r>
              <a:rPr lang="ja-JP" altLang="en-US" sz="2400" dirty="0">
                <a:latin typeface="ＭＳ Ｐゴシック" panose="020B0600070205080204" pitchFamily="50" charset="-128"/>
                <a:ea typeface="ＭＳ Ｐゴシック" panose="020B0600070205080204" pitchFamily="50" charset="-128"/>
              </a:rPr>
              <a:t>　</a:t>
            </a:r>
            <a:r>
              <a:rPr lang="ja-JP" altLang="en-US" sz="2400" dirty="0" smtClean="0">
                <a:latin typeface="ＭＳ Ｐゴシック" panose="020B0600070205080204" pitchFamily="50" charset="-128"/>
                <a:ea typeface="ＭＳ Ｐゴシック" panose="020B0600070205080204" pitchFamily="50" charset="-128"/>
              </a:rPr>
              <a:t>小学校プログラミング教育のねらい</a:t>
            </a:r>
            <a:endParaRPr lang="en-US" altLang="ja-JP" sz="2400" dirty="0" smtClean="0">
              <a:latin typeface="ＭＳ Ｐゴシック" panose="020B0600070205080204" pitchFamily="50" charset="-128"/>
              <a:ea typeface="ＭＳ Ｐゴシック" panose="020B0600070205080204" pitchFamily="50" charset="-128"/>
            </a:endParaRPr>
          </a:p>
          <a:p>
            <a:pPr marL="0" indent="0">
              <a:buNone/>
            </a:pPr>
            <a:endParaRPr lang="en-US" altLang="ja-JP" sz="1200" dirty="0" smtClean="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４</a:t>
            </a:r>
            <a:r>
              <a:rPr lang="ja-JP" altLang="en-US" sz="2400" dirty="0" smtClean="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小学校プログラミング</a:t>
            </a:r>
            <a:r>
              <a:rPr lang="ja-JP" altLang="en-US" sz="2400" dirty="0" smtClean="0">
                <a:latin typeface="ＭＳ Ｐゴシック" panose="020B0600070205080204" pitchFamily="50" charset="-128"/>
                <a:ea typeface="ＭＳ Ｐゴシック" panose="020B0600070205080204" pitchFamily="50" charset="-128"/>
              </a:rPr>
              <a:t>教育で育む資質・能力</a:t>
            </a:r>
            <a:endParaRPr lang="en-US" altLang="ja-JP" sz="2400" dirty="0" smtClean="0">
              <a:latin typeface="ＭＳ Ｐゴシック" panose="020B0600070205080204" pitchFamily="50" charset="-128"/>
              <a:ea typeface="ＭＳ Ｐゴシック" panose="020B0600070205080204" pitchFamily="50" charset="-128"/>
            </a:endParaRPr>
          </a:p>
          <a:p>
            <a:pPr marL="0" indent="0">
              <a:buNone/>
            </a:pPr>
            <a:endParaRPr lang="en-US" altLang="ja-JP" sz="1200" dirty="0" smtClean="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５</a:t>
            </a:r>
            <a:r>
              <a:rPr lang="ja-JP" altLang="en-US" sz="2400" dirty="0" smtClean="0">
                <a:latin typeface="ＭＳ Ｐゴシック" panose="020B0600070205080204" pitchFamily="50" charset="-128"/>
                <a:ea typeface="ＭＳ Ｐゴシック" panose="020B0600070205080204" pitchFamily="50" charset="-128"/>
              </a:rPr>
              <a:t>　学習活動の分類</a:t>
            </a:r>
            <a:endParaRPr lang="en-US" altLang="ja-JP" sz="2400" dirty="0" smtClean="0">
              <a:latin typeface="ＭＳ Ｐゴシック" panose="020B0600070205080204" pitchFamily="50" charset="-128"/>
              <a:ea typeface="ＭＳ Ｐゴシック" panose="020B0600070205080204" pitchFamily="50" charset="-128"/>
            </a:endParaRPr>
          </a:p>
          <a:p>
            <a:pPr marL="0" indent="0">
              <a:buNone/>
            </a:pPr>
            <a:endParaRPr lang="en-US" altLang="ja-JP" sz="12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６</a:t>
            </a:r>
            <a:r>
              <a:rPr lang="ja-JP" altLang="en-US" sz="2400" dirty="0" smtClean="0">
                <a:latin typeface="ＭＳ Ｐゴシック" panose="020B0600070205080204" pitchFamily="50" charset="-128"/>
                <a:ea typeface="ＭＳ Ｐゴシック" panose="020B0600070205080204" pitchFamily="50" charset="-128"/>
              </a:rPr>
              <a:t>　参考</a:t>
            </a:r>
            <a:endParaRPr lang="ja-JP" altLang="en-US" sz="2400" dirty="0" smtClean="0"/>
          </a:p>
          <a:p>
            <a:pPr marL="609600" indent="-609600">
              <a:buFontTx/>
              <a:buNone/>
            </a:pPr>
            <a:endParaRPr lang="en-US" altLang="ja-JP" sz="2400" dirty="0" smtClean="0"/>
          </a:p>
          <a:p>
            <a:pPr marL="609600" indent="-609600">
              <a:buFontTx/>
              <a:buNone/>
            </a:pPr>
            <a:endParaRPr lang="ja-JP" altLang="en-US" sz="2400" dirty="0" smtClean="0"/>
          </a:p>
          <a:p>
            <a:pPr marL="609600" indent="-609600">
              <a:buFontTx/>
              <a:buNone/>
            </a:pPr>
            <a:endParaRPr lang="en-US" altLang="ja-JP" sz="2400" dirty="0"/>
          </a:p>
          <a:p>
            <a:pPr marL="609600" indent="-609600">
              <a:buFontTx/>
              <a:buNone/>
            </a:pPr>
            <a:endParaRPr lang="ja-JP" altLang="en-US" sz="2800" dirty="0"/>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2</a:t>
            </a:fld>
            <a:endParaRPr lang="en-US" altLang="ja-JP" dirty="0">
              <a:solidFill>
                <a:srgbClr val="000000"/>
              </a:solidFill>
            </a:endParaRPr>
          </a:p>
        </p:txBody>
      </p:sp>
    </p:spTree>
    <p:extLst>
      <p:ext uri="{BB962C8B-B14F-4D97-AF65-F5344CB8AC3E}">
        <p14:creationId xmlns:p14="http://schemas.microsoft.com/office/powerpoint/2010/main" val="1702576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a:xfrm>
            <a:off x="504180" y="788988"/>
            <a:ext cx="8639820" cy="492125"/>
          </a:xfrm>
          <a:prstGeom prst="rect">
            <a:avLst/>
          </a:prstGeom>
        </p:spPr>
        <p:txBody>
          <a:bodyPr/>
          <a:lst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endParaRPr lang="ja-JP" altLang="en-US" sz="2800" b="1" dirty="0"/>
          </a:p>
        </p:txBody>
      </p:sp>
      <p:sp>
        <p:nvSpPr>
          <p:cNvPr id="6" name="テキスト ボックス 5"/>
          <p:cNvSpPr txBox="1"/>
          <p:nvPr/>
        </p:nvSpPr>
        <p:spPr>
          <a:xfrm>
            <a:off x="311677" y="587934"/>
            <a:ext cx="8590544" cy="523220"/>
          </a:xfrm>
          <a:prstGeom prst="rect">
            <a:avLst/>
          </a:prstGeom>
          <a:noFill/>
        </p:spPr>
        <p:txBody>
          <a:bodyPr wrap="square" rtlCol="0">
            <a:spAutoFit/>
          </a:bodyPr>
          <a:lstStyle/>
          <a:p>
            <a:r>
              <a:rPr lang="ja-JP" altLang="en-US" sz="2800" dirty="0">
                <a:solidFill>
                  <a:srgbClr val="000099"/>
                </a:solidFill>
              </a:rPr>
              <a:t>４　</a:t>
            </a:r>
            <a:r>
              <a:rPr lang="ja-JP" altLang="en-US" sz="2800" b="1" dirty="0">
                <a:solidFill>
                  <a:srgbClr val="000099"/>
                </a:solidFill>
              </a:rPr>
              <a:t>小学校プログラミング教育で育む資質・</a:t>
            </a:r>
            <a:r>
              <a:rPr lang="ja-JP" altLang="en-US" sz="2800" b="1" dirty="0" smtClean="0">
                <a:solidFill>
                  <a:srgbClr val="000099"/>
                </a:solidFill>
              </a:rPr>
              <a:t>能力</a:t>
            </a:r>
            <a:endParaRPr lang="ja-JP" altLang="en-US" sz="2800" dirty="0">
              <a:solidFill>
                <a:srgbClr val="000099"/>
              </a:solidFill>
            </a:endParaRPr>
          </a:p>
        </p:txBody>
      </p:sp>
      <p:sp>
        <p:nvSpPr>
          <p:cNvPr id="7" name="角丸四角形 6"/>
          <p:cNvSpPr/>
          <p:nvPr/>
        </p:nvSpPr>
        <p:spPr>
          <a:xfrm>
            <a:off x="770879" y="1491790"/>
            <a:ext cx="7189780" cy="1523592"/>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u="sng" dirty="0">
                <a:solidFill>
                  <a:srgbClr val="FF0000"/>
                </a:solidFill>
              </a:rPr>
              <a:t>学びに</a:t>
            </a:r>
            <a:r>
              <a:rPr lang="ja-JP" altLang="en-US" sz="2400" u="sng" dirty="0" smtClean="0">
                <a:solidFill>
                  <a:srgbClr val="FF0000"/>
                </a:solidFill>
              </a:rPr>
              <a:t>向かう力，人間性</a:t>
            </a:r>
            <a:r>
              <a:rPr kumimoji="1" lang="ja-JP" altLang="en-US" sz="2400" u="sng" dirty="0" smtClean="0">
                <a:solidFill>
                  <a:srgbClr val="FF0000"/>
                </a:solidFill>
              </a:rPr>
              <a:t>等</a:t>
            </a:r>
            <a:endParaRPr kumimoji="1" lang="en-US" altLang="ja-JP" sz="2400" u="sng" dirty="0" smtClean="0">
              <a:solidFill>
                <a:srgbClr val="FF0000"/>
              </a:solidFill>
            </a:endParaRPr>
          </a:p>
          <a:p>
            <a:endParaRPr lang="en-US" altLang="ja-JP" dirty="0" smtClean="0">
              <a:solidFill>
                <a:schemeClr val="tx1"/>
              </a:solidFill>
            </a:endParaRPr>
          </a:p>
          <a:p>
            <a:r>
              <a:rPr lang="ja-JP" altLang="en-US" sz="2000" dirty="0" smtClean="0">
                <a:solidFill>
                  <a:schemeClr val="tx1"/>
                </a:solidFill>
              </a:rPr>
              <a:t>「</a:t>
            </a:r>
            <a:r>
              <a:rPr lang="ja-JP" altLang="en-US" sz="2000" dirty="0">
                <a:solidFill>
                  <a:schemeClr val="tx1"/>
                </a:solidFill>
              </a:rPr>
              <a:t>発達の段階</a:t>
            </a:r>
            <a:r>
              <a:rPr lang="ja-JP" altLang="en-US" sz="2000" dirty="0" smtClean="0">
                <a:solidFill>
                  <a:schemeClr val="tx1"/>
                </a:solidFill>
              </a:rPr>
              <a:t>に即して，コンピュータの働きを，よりよい人生や社会づくりに生かそうとする態度を涵養すること」</a:t>
            </a:r>
            <a:endParaRPr kumimoji="1" lang="ja-JP" altLang="en-US" sz="2000" dirty="0">
              <a:solidFill>
                <a:schemeClr val="tx1"/>
              </a:solidFill>
            </a:endParaRPr>
          </a:p>
        </p:txBody>
      </p:sp>
      <p:sp>
        <p:nvSpPr>
          <p:cNvPr id="3" name="テキスト ボックス 2"/>
          <p:cNvSpPr txBox="1"/>
          <p:nvPr/>
        </p:nvSpPr>
        <p:spPr>
          <a:xfrm>
            <a:off x="770879" y="3343922"/>
            <a:ext cx="7485614" cy="2092881"/>
          </a:xfrm>
          <a:prstGeom prst="rect">
            <a:avLst/>
          </a:prstGeom>
          <a:noFill/>
          <a:ln>
            <a:solidFill>
              <a:schemeClr val="tx1"/>
            </a:solidFill>
          </a:ln>
        </p:spPr>
        <p:txBody>
          <a:bodyPr wrap="square" rtlCol="0">
            <a:spAutoFit/>
          </a:bodyPr>
          <a:lstStyle/>
          <a:p>
            <a:endParaRPr kumimoji="1" lang="en-US" altLang="ja-JP" sz="1000" dirty="0" smtClean="0"/>
          </a:p>
          <a:p>
            <a:r>
              <a:rPr lang="ja-JP" altLang="en-US" sz="2400" dirty="0" smtClean="0"/>
              <a:t>・児童</a:t>
            </a:r>
            <a:r>
              <a:rPr lang="ja-JP" altLang="en-US" sz="2400" dirty="0"/>
              <a:t>に</a:t>
            </a:r>
            <a:r>
              <a:rPr lang="ja-JP" altLang="en-US" sz="2400" dirty="0" smtClean="0"/>
              <a:t>とって身近な問題の発見・解決に，コンピュータの働きを生かそうとする</a:t>
            </a:r>
            <a:endParaRPr lang="en-US" altLang="ja-JP" sz="2400" dirty="0" smtClean="0"/>
          </a:p>
          <a:p>
            <a:endParaRPr lang="en-US" altLang="ja-JP" sz="2400" dirty="0" smtClean="0"/>
          </a:p>
          <a:p>
            <a:r>
              <a:rPr kumimoji="1" lang="ja-JP" altLang="en-US" sz="2400" dirty="0" smtClean="0"/>
              <a:t>・コンピュータ等を上手に活用して，よりよい社会を築いていこうとしたりする</a:t>
            </a:r>
            <a:endParaRPr kumimoji="1" lang="en-US" altLang="ja-JP" sz="2400" dirty="0" smtClean="0"/>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20</a:t>
            </a:fld>
            <a:endParaRPr lang="en-US" altLang="ja-JP">
              <a:solidFill>
                <a:srgbClr val="000000"/>
              </a:solidFill>
            </a:endParaRPr>
          </a:p>
        </p:txBody>
      </p:sp>
      <p:sp>
        <p:nvSpPr>
          <p:cNvPr id="8" name="テキスト ボックス 7"/>
          <p:cNvSpPr txBox="1"/>
          <p:nvPr/>
        </p:nvSpPr>
        <p:spPr>
          <a:xfrm>
            <a:off x="1109720" y="5708048"/>
            <a:ext cx="6807931" cy="740785"/>
          </a:xfrm>
          <a:prstGeom prst="rect">
            <a:avLst/>
          </a:prstGeom>
          <a:solidFill>
            <a:srgbClr val="0070C0"/>
          </a:solidFill>
          <a:ln>
            <a:solidFill>
              <a:schemeClr val="tx1"/>
            </a:solidFill>
          </a:ln>
        </p:spPr>
        <p:txBody>
          <a:bodyPr wrap="square" rtlCol="0" anchor="ctr" anchorCtr="0">
            <a:noAutofit/>
          </a:bodyPr>
          <a:lstStyle/>
          <a:p>
            <a:pPr algn="ctr"/>
            <a:r>
              <a:rPr lang="ja-JP" altLang="en-US" sz="2400" dirty="0" smtClean="0">
                <a:solidFill>
                  <a:schemeClr val="bg1"/>
                </a:solidFill>
              </a:rPr>
              <a:t>このような主体的に取り組む</a:t>
            </a:r>
            <a:r>
              <a:rPr lang="ja-JP" altLang="en-US" sz="2400" dirty="0" smtClean="0">
                <a:solidFill>
                  <a:srgbClr val="FFFF00"/>
                </a:solidFill>
              </a:rPr>
              <a:t>態度を涵養する</a:t>
            </a:r>
            <a:endParaRPr kumimoji="1" lang="ja-JP" altLang="en-US" sz="2400" dirty="0">
              <a:solidFill>
                <a:srgbClr val="FFFF00"/>
              </a:solidFill>
            </a:endParaRPr>
          </a:p>
        </p:txBody>
      </p:sp>
    </p:spTree>
    <p:extLst>
      <p:ext uri="{BB962C8B-B14F-4D97-AF65-F5344CB8AC3E}">
        <p14:creationId xmlns:p14="http://schemas.microsoft.com/office/powerpoint/2010/main" val="2087889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9951" y="2876211"/>
            <a:ext cx="9170147" cy="646331"/>
          </a:xfrm>
          <a:prstGeom prst="rect">
            <a:avLst/>
          </a:prstGeom>
          <a:noFill/>
        </p:spPr>
        <p:txBody>
          <a:bodyPr wrap="square" rtlCol="0">
            <a:spAutoFit/>
          </a:bodyPr>
          <a:lstStyle/>
          <a:p>
            <a:r>
              <a:rPr lang="ja-JP" altLang="en-US" sz="3600" dirty="0">
                <a:solidFill>
                  <a:srgbClr val="000099"/>
                </a:solidFill>
              </a:rPr>
              <a:t>５　</a:t>
            </a:r>
            <a:r>
              <a:rPr lang="ja-JP" altLang="en-US" sz="3600" dirty="0" smtClean="0">
                <a:solidFill>
                  <a:srgbClr val="000099"/>
                </a:solidFill>
              </a:rPr>
              <a:t>学習活動の分類</a:t>
            </a:r>
            <a:endParaRPr lang="en-US" altLang="ja-JP" sz="3600" dirty="0" smtClean="0">
              <a:solidFill>
                <a:srgbClr val="000099"/>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21</a:t>
            </a:fld>
            <a:endParaRPr lang="en-US" altLang="ja-JP">
              <a:solidFill>
                <a:srgbClr val="000000"/>
              </a:solidFill>
            </a:endParaRPr>
          </a:p>
        </p:txBody>
      </p:sp>
    </p:spTree>
    <p:extLst>
      <p:ext uri="{BB962C8B-B14F-4D97-AF65-F5344CB8AC3E}">
        <p14:creationId xmlns:p14="http://schemas.microsoft.com/office/powerpoint/2010/main" val="4022420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37556" y="423089"/>
            <a:ext cx="8590544" cy="523220"/>
          </a:xfrm>
          <a:prstGeom prst="rect">
            <a:avLst/>
          </a:prstGeom>
          <a:noFill/>
        </p:spPr>
        <p:txBody>
          <a:bodyPr wrap="square" rtlCol="0">
            <a:spAutoFit/>
          </a:bodyPr>
          <a:lstStyle/>
          <a:p>
            <a:r>
              <a:rPr lang="ja-JP" altLang="en-US" sz="2800" dirty="0">
                <a:solidFill>
                  <a:srgbClr val="000099"/>
                </a:solidFill>
              </a:rPr>
              <a:t>５　</a:t>
            </a:r>
            <a:r>
              <a:rPr lang="ja-JP" altLang="en-US" sz="2800" dirty="0" smtClean="0">
                <a:solidFill>
                  <a:srgbClr val="000099"/>
                </a:solidFill>
              </a:rPr>
              <a:t>学習活動の分類</a:t>
            </a:r>
            <a:endParaRPr lang="ja-JP" altLang="en-US" sz="2800" dirty="0">
              <a:solidFill>
                <a:srgbClr val="000099"/>
              </a:solidFill>
            </a:endParaRPr>
          </a:p>
        </p:txBody>
      </p:sp>
      <p:pic>
        <p:nvPicPr>
          <p:cNvPr id="7" name="図 6"/>
          <p:cNvPicPr/>
          <p:nvPr/>
        </p:nvPicPr>
        <p:blipFill rotWithShape="1">
          <a:blip r:embed="rId2" cstate="screen">
            <a:extLst>
              <a:ext uri="{28A0092B-C50C-407E-A947-70E740481C1C}">
                <a14:useLocalDpi xmlns:a14="http://schemas.microsoft.com/office/drawing/2010/main"/>
              </a:ext>
            </a:extLst>
          </a:blip>
          <a:srcRect/>
          <a:stretch/>
        </p:blipFill>
        <p:spPr bwMode="auto">
          <a:xfrm>
            <a:off x="1546410" y="2581835"/>
            <a:ext cx="6360460" cy="3872753"/>
          </a:xfrm>
          <a:prstGeom prst="rect">
            <a:avLst/>
          </a:prstGeom>
          <a:ln>
            <a:noFill/>
          </a:ln>
          <a:extLst>
            <a:ext uri="{53640926-AAD7-44D8-BBD7-CCE9431645EC}">
              <a14:shadowObscured xmlns:a14="http://schemas.microsoft.com/office/drawing/2010/main"/>
            </a:ext>
          </a:extLst>
        </p:spPr>
      </p:pic>
      <p:sp>
        <p:nvSpPr>
          <p:cNvPr id="3" name="正方形/長方形 2"/>
          <p:cNvSpPr/>
          <p:nvPr/>
        </p:nvSpPr>
        <p:spPr>
          <a:xfrm>
            <a:off x="1492622" y="2581835"/>
            <a:ext cx="521117" cy="346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93376" y="1156936"/>
            <a:ext cx="8027895" cy="1200329"/>
          </a:xfrm>
          <a:prstGeom prst="rect">
            <a:avLst/>
          </a:prstGeom>
          <a:noFill/>
        </p:spPr>
        <p:txBody>
          <a:bodyPr wrap="square" rtlCol="0">
            <a:spAutoFit/>
          </a:bodyPr>
          <a:lstStyle/>
          <a:p>
            <a:r>
              <a:rPr kumimoji="1" lang="ja-JP" altLang="en-US" dirty="0" smtClean="0"/>
              <a:t>・　学校内外の様々な場面で実施される小学校プログラミング教育について、</a:t>
            </a:r>
            <a:r>
              <a:rPr kumimoji="1" lang="en-US" altLang="ja-JP" dirty="0" smtClean="0"/>
              <a:t>A</a:t>
            </a:r>
            <a:r>
              <a:rPr kumimoji="1" lang="ja-JP" altLang="en-US" dirty="0" smtClean="0"/>
              <a:t>～</a:t>
            </a:r>
            <a:r>
              <a:rPr kumimoji="1" lang="en-US" altLang="ja-JP" dirty="0" smtClean="0"/>
              <a:t>F</a:t>
            </a:r>
            <a:r>
              <a:rPr kumimoji="1" lang="ja-JP" altLang="en-US" dirty="0" smtClean="0"/>
              <a:t>の</a:t>
            </a:r>
            <a:r>
              <a:rPr kumimoji="1" lang="en-US" altLang="ja-JP" dirty="0" smtClean="0"/>
              <a:t>6</a:t>
            </a:r>
            <a:r>
              <a:rPr kumimoji="1" lang="ja-JP" altLang="en-US" dirty="0" smtClean="0"/>
              <a:t>種に学習活動を分類。このうち教育課程内で実施されるのは</a:t>
            </a:r>
            <a:r>
              <a:rPr kumimoji="1" lang="en-US" altLang="ja-JP" dirty="0" smtClean="0"/>
              <a:t>A</a:t>
            </a:r>
            <a:r>
              <a:rPr kumimoji="1" lang="ja-JP" altLang="en-US" dirty="0" smtClean="0"/>
              <a:t>～</a:t>
            </a:r>
            <a:r>
              <a:rPr kumimoji="1" lang="en-US" altLang="ja-JP" dirty="0" smtClean="0"/>
              <a:t>D</a:t>
            </a:r>
            <a:r>
              <a:rPr kumimoji="1" lang="ja-JP" altLang="en-US" dirty="0" err="1" smtClean="0"/>
              <a:t>。</a:t>
            </a:r>
            <a:endParaRPr kumimoji="1" lang="en-US" altLang="ja-JP" dirty="0" smtClean="0"/>
          </a:p>
          <a:p>
            <a:r>
              <a:rPr kumimoji="1" lang="ja-JP" altLang="en-US" dirty="0" smtClean="0"/>
              <a:t>・　プログラミング教育は、学習指導要領に例示されている単元等に限定することなく、多様な教科・学年・単元等において実施されることが望まれる。</a:t>
            </a:r>
            <a:endParaRPr kumimoji="1" lang="ja-JP" altLang="en-US" dirty="0"/>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22</a:t>
            </a:fld>
            <a:endParaRPr lang="en-US" altLang="ja-JP">
              <a:solidFill>
                <a:srgbClr val="000000"/>
              </a:solidFill>
            </a:endParaRPr>
          </a:p>
        </p:txBody>
      </p:sp>
      <p:sp>
        <p:nvSpPr>
          <p:cNvPr id="10" name="正方形/長方形 9"/>
          <p:cNvSpPr/>
          <p:nvPr/>
        </p:nvSpPr>
        <p:spPr>
          <a:xfrm>
            <a:off x="195938" y="6477000"/>
            <a:ext cx="2839239" cy="261610"/>
          </a:xfrm>
          <a:prstGeom prst="rect">
            <a:avLst/>
          </a:prstGeom>
        </p:spPr>
        <p:txBody>
          <a:bodyPr wrap="none">
            <a:spAutoFit/>
          </a:bodyPr>
          <a:lstStyle/>
          <a:p>
            <a:r>
              <a:rPr lang="ja-JP" altLang="en-US" sz="1100" b="1" dirty="0" smtClean="0">
                <a:latin typeface="ＭＳ Ｐゴシック" panose="020B0600070205080204" pitchFamily="50" charset="-128"/>
                <a:ea typeface="ＭＳ Ｐゴシック" panose="020B0600070205080204" pitchFamily="50" charset="-128"/>
              </a:rPr>
              <a:t>小学校</a:t>
            </a:r>
            <a:r>
              <a:rPr lang="ja-JP" altLang="en-US" sz="1100" b="1" dirty="0">
                <a:latin typeface="ＭＳ Ｐゴシック" panose="020B0600070205080204" pitchFamily="50" charset="-128"/>
                <a:ea typeface="ＭＳ Ｐゴシック" panose="020B0600070205080204" pitchFamily="50" charset="-128"/>
              </a:rPr>
              <a:t>プログラミング</a:t>
            </a:r>
            <a:r>
              <a:rPr lang="ja-JP" altLang="en-US" sz="1100" b="1" dirty="0" smtClean="0">
                <a:latin typeface="ＭＳ Ｐゴシック" panose="020B0600070205080204" pitchFamily="50" charset="-128"/>
                <a:ea typeface="ＭＳ Ｐゴシック" panose="020B0600070205080204" pitchFamily="50" charset="-128"/>
              </a:rPr>
              <a:t>教育の手引き（第二版）</a:t>
            </a:r>
            <a:endParaRPr lang="ja-JP" altLang="en-US" sz="1100" b="1" dirty="0"/>
          </a:p>
        </p:txBody>
      </p:sp>
    </p:spTree>
    <p:extLst>
      <p:ext uri="{BB962C8B-B14F-4D97-AF65-F5344CB8AC3E}">
        <p14:creationId xmlns:p14="http://schemas.microsoft.com/office/powerpoint/2010/main" val="2797023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37556" y="307757"/>
            <a:ext cx="8590544" cy="523220"/>
          </a:xfrm>
          <a:prstGeom prst="rect">
            <a:avLst/>
          </a:prstGeom>
          <a:noFill/>
        </p:spPr>
        <p:txBody>
          <a:bodyPr wrap="square" rtlCol="0">
            <a:spAutoFit/>
          </a:bodyPr>
          <a:lstStyle/>
          <a:p>
            <a:r>
              <a:rPr lang="ja-JP" altLang="en-US" sz="2800" dirty="0">
                <a:solidFill>
                  <a:srgbClr val="000099"/>
                </a:solidFill>
              </a:rPr>
              <a:t>５　</a:t>
            </a:r>
            <a:r>
              <a:rPr lang="ja-JP" altLang="en-US" sz="2800" dirty="0" smtClean="0">
                <a:solidFill>
                  <a:srgbClr val="000099"/>
                </a:solidFill>
              </a:rPr>
              <a:t>学習活動の分類</a:t>
            </a:r>
            <a:endParaRPr lang="ja-JP" altLang="en-US" sz="2800" dirty="0">
              <a:solidFill>
                <a:srgbClr val="000099"/>
              </a:solidFill>
            </a:endParaRPr>
          </a:p>
        </p:txBody>
      </p:sp>
      <p:sp>
        <p:nvSpPr>
          <p:cNvPr id="3" name="正方形/長方形 2"/>
          <p:cNvSpPr/>
          <p:nvPr/>
        </p:nvSpPr>
        <p:spPr>
          <a:xfrm>
            <a:off x="1492622" y="2581835"/>
            <a:ext cx="521117" cy="346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9648" t="16712" r="21481" b="9374"/>
          <a:stretch/>
        </p:blipFill>
        <p:spPr>
          <a:xfrm>
            <a:off x="452501" y="982090"/>
            <a:ext cx="7777827" cy="5406887"/>
          </a:xfrm>
          <a:prstGeom prst="rect">
            <a:avLst/>
          </a:prstGeom>
        </p:spPr>
      </p:pic>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23</a:t>
            </a:fld>
            <a:endParaRPr lang="en-US" altLang="ja-JP">
              <a:solidFill>
                <a:srgbClr val="000000"/>
              </a:solidFill>
            </a:endParaRPr>
          </a:p>
        </p:txBody>
      </p:sp>
      <p:sp>
        <p:nvSpPr>
          <p:cNvPr id="8" name="正方形/長方形 7"/>
          <p:cNvSpPr/>
          <p:nvPr/>
        </p:nvSpPr>
        <p:spPr>
          <a:xfrm>
            <a:off x="187312" y="6443990"/>
            <a:ext cx="2839239" cy="261610"/>
          </a:xfrm>
          <a:prstGeom prst="rect">
            <a:avLst/>
          </a:prstGeom>
        </p:spPr>
        <p:txBody>
          <a:bodyPr wrap="none">
            <a:spAutoFit/>
          </a:bodyPr>
          <a:lstStyle/>
          <a:p>
            <a:r>
              <a:rPr lang="ja-JP" altLang="en-US" sz="1100" b="1" dirty="0" smtClean="0">
                <a:latin typeface="ＭＳ Ｐゴシック" panose="020B0600070205080204" pitchFamily="50" charset="-128"/>
                <a:ea typeface="ＭＳ Ｐゴシック" panose="020B0600070205080204" pitchFamily="50" charset="-128"/>
              </a:rPr>
              <a:t>小学校</a:t>
            </a:r>
            <a:r>
              <a:rPr lang="ja-JP" altLang="en-US" sz="1100" b="1" dirty="0">
                <a:latin typeface="ＭＳ Ｐゴシック" panose="020B0600070205080204" pitchFamily="50" charset="-128"/>
                <a:ea typeface="ＭＳ Ｐゴシック" panose="020B0600070205080204" pitchFamily="50" charset="-128"/>
              </a:rPr>
              <a:t>プログラミング</a:t>
            </a:r>
            <a:r>
              <a:rPr lang="ja-JP" altLang="en-US" sz="1100" b="1" dirty="0" smtClean="0">
                <a:latin typeface="ＭＳ Ｐゴシック" panose="020B0600070205080204" pitchFamily="50" charset="-128"/>
                <a:ea typeface="ＭＳ Ｐゴシック" panose="020B0600070205080204" pitchFamily="50" charset="-128"/>
              </a:rPr>
              <a:t>教育の手引き（第二版）</a:t>
            </a:r>
            <a:endParaRPr lang="ja-JP" altLang="en-US" sz="1100" b="1" dirty="0"/>
          </a:p>
        </p:txBody>
      </p:sp>
    </p:spTree>
    <p:extLst>
      <p:ext uri="{BB962C8B-B14F-4D97-AF65-F5344CB8AC3E}">
        <p14:creationId xmlns:p14="http://schemas.microsoft.com/office/powerpoint/2010/main" val="654425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9951" y="2876211"/>
            <a:ext cx="9170147" cy="646331"/>
          </a:xfrm>
          <a:prstGeom prst="rect">
            <a:avLst/>
          </a:prstGeom>
          <a:noFill/>
        </p:spPr>
        <p:txBody>
          <a:bodyPr wrap="square" rtlCol="0">
            <a:spAutoFit/>
          </a:bodyPr>
          <a:lstStyle/>
          <a:p>
            <a:r>
              <a:rPr lang="ja-JP" altLang="en-US" sz="3600" dirty="0">
                <a:solidFill>
                  <a:srgbClr val="000099"/>
                </a:solidFill>
              </a:rPr>
              <a:t>６　</a:t>
            </a:r>
            <a:r>
              <a:rPr lang="ja-JP" altLang="en-US" sz="3600" dirty="0" smtClean="0">
                <a:solidFill>
                  <a:srgbClr val="000099"/>
                </a:solidFill>
              </a:rPr>
              <a:t>参考</a:t>
            </a:r>
            <a:endParaRPr lang="en-US" altLang="ja-JP" sz="3600" dirty="0" smtClean="0">
              <a:solidFill>
                <a:srgbClr val="000099"/>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24</a:t>
            </a:fld>
            <a:endParaRPr lang="en-US" altLang="ja-JP">
              <a:solidFill>
                <a:srgbClr val="000000"/>
              </a:solidFill>
            </a:endParaRPr>
          </a:p>
        </p:txBody>
      </p:sp>
    </p:spTree>
    <p:extLst>
      <p:ext uri="{BB962C8B-B14F-4D97-AF65-F5344CB8AC3E}">
        <p14:creationId xmlns:p14="http://schemas.microsoft.com/office/powerpoint/2010/main" val="972704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BBE81D4C-CA14-468E-89D4-0D6D3205F9D9}" type="slidenum">
              <a:rPr lang="en-US" altLang="ja-JP" smtClean="0">
                <a:solidFill>
                  <a:srgbClr val="000000"/>
                </a:solidFill>
              </a:rPr>
              <a:pPr/>
              <a:t>25</a:t>
            </a:fld>
            <a:endParaRPr lang="en-US" altLang="ja-JP">
              <a:solidFill>
                <a:srgbClr val="000000"/>
              </a:solidFill>
            </a:endParaRPr>
          </a:p>
        </p:txBody>
      </p:sp>
      <p:pic>
        <p:nvPicPr>
          <p:cNvPr id="5" name="図 4"/>
          <p:cNvPicPr>
            <a:picLocks noChangeAspect="1"/>
          </p:cNvPicPr>
          <p:nvPr/>
        </p:nvPicPr>
        <p:blipFill>
          <a:blip r:embed="rId2"/>
          <a:stretch>
            <a:fillRect/>
          </a:stretch>
        </p:blipFill>
        <p:spPr>
          <a:xfrm>
            <a:off x="138023" y="882864"/>
            <a:ext cx="8892756" cy="5602762"/>
          </a:xfrm>
          <a:prstGeom prst="rect">
            <a:avLst/>
          </a:prstGeom>
        </p:spPr>
      </p:pic>
      <p:sp>
        <p:nvSpPr>
          <p:cNvPr id="6" name="テキスト ボックス 5"/>
          <p:cNvSpPr txBox="1"/>
          <p:nvPr/>
        </p:nvSpPr>
        <p:spPr>
          <a:xfrm>
            <a:off x="337556" y="325009"/>
            <a:ext cx="8590544" cy="523220"/>
          </a:xfrm>
          <a:prstGeom prst="rect">
            <a:avLst/>
          </a:prstGeom>
          <a:noFill/>
        </p:spPr>
        <p:txBody>
          <a:bodyPr wrap="square" rtlCol="0">
            <a:spAutoFit/>
          </a:bodyPr>
          <a:lstStyle/>
          <a:p>
            <a:r>
              <a:rPr lang="ja-JP" altLang="en-US" sz="2800" dirty="0">
                <a:solidFill>
                  <a:srgbClr val="000099"/>
                </a:solidFill>
              </a:rPr>
              <a:t>６　</a:t>
            </a:r>
            <a:r>
              <a:rPr lang="ja-JP" altLang="en-US" sz="2800" dirty="0" smtClean="0">
                <a:solidFill>
                  <a:srgbClr val="000099"/>
                </a:solidFill>
              </a:rPr>
              <a:t>参考</a:t>
            </a:r>
            <a:r>
              <a:rPr lang="en-US" altLang="ja-JP" sz="2800" dirty="0" smtClean="0">
                <a:solidFill>
                  <a:srgbClr val="000099"/>
                </a:solidFill>
              </a:rPr>
              <a:t>【</a:t>
            </a:r>
            <a:r>
              <a:rPr lang="ja-JP" altLang="en-US" sz="2800" dirty="0" smtClean="0">
                <a:solidFill>
                  <a:srgbClr val="000099"/>
                </a:solidFill>
              </a:rPr>
              <a:t>単元例</a:t>
            </a:r>
            <a:r>
              <a:rPr lang="en-US" altLang="ja-JP" sz="2800" dirty="0" smtClean="0">
                <a:solidFill>
                  <a:srgbClr val="000099"/>
                </a:solidFill>
              </a:rPr>
              <a:t>】</a:t>
            </a:r>
            <a:endParaRPr lang="ja-JP" altLang="en-US" sz="2800" dirty="0">
              <a:solidFill>
                <a:srgbClr val="000099"/>
              </a:solidFill>
            </a:endParaRPr>
          </a:p>
        </p:txBody>
      </p:sp>
    </p:spTree>
    <p:extLst>
      <p:ext uri="{BB962C8B-B14F-4D97-AF65-F5344CB8AC3E}">
        <p14:creationId xmlns:p14="http://schemas.microsoft.com/office/powerpoint/2010/main" val="2413367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BBE81D4C-CA14-468E-89D4-0D6D3205F9D9}" type="slidenum">
              <a:rPr lang="en-US" altLang="ja-JP" smtClean="0">
                <a:solidFill>
                  <a:srgbClr val="000000"/>
                </a:solidFill>
              </a:rPr>
              <a:pPr/>
              <a:t>26</a:t>
            </a:fld>
            <a:endParaRPr lang="en-US" altLang="ja-JP">
              <a:solidFill>
                <a:srgbClr val="000000"/>
              </a:solidFill>
            </a:endParaRPr>
          </a:p>
        </p:txBody>
      </p:sp>
      <p:pic>
        <p:nvPicPr>
          <p:cNvPr id="5" name="図 4"/>
          <p:cNvPicPr>
            <a:picLocks noChangeAspect="1"/>
          </p:cNvPicPr>
          <p:nvPr/>
        </p:nvPicPr>
        <p:blipFill>
          <a:blip r:embed="rId2"/>
          <a:stretch>
            <a:fillRect/>
          </a:stretch>
        </p:blipFill>
        <p:spPr>
          <a:xfrm>
            <a:off x="305948" y="1153476"/>
            <a:ext cx="8380852" cy="5040284"/>
          </a:xfrm>
          <a:prstGeom prst="rect">
            <a:avLst/>
          </a:prstGeom>
        </p:spPr>
      </p:pic>
      <p:sp>
        <p:nvSpPr>
          <p:cNvPr id="6" name="テキスト ボックス 5"/>
          <p:cNvSpPr txBox="1"/>
          <p:nvPr/>
        </p:nvSpPr>
        <p:spPr>
          <a:xfrm>
            <a:off x="305948" y="448574"/>
            <a:ext cx="8380852" cy="461665"/>
          </a:xfrm>
          <a:prstGeom prst="rect">
            <a:avLst/>
          </a:prstGeom>
          <a:noFill/>
        </p:spPr>
        <p:txBody>
          <a:bodyPr wrap="square" rtlCol="0">
            <a:spAutoFit/>
          </a:bodyPr>
          <a:lstStyle/>
          <a:p>
            <a:r>
              <a:rPr lang="ja-JP" altLang="en-US" sz="2400" dirty="0">
                <a:solidFill>
                  <a:srgbClr val="000099"/>
                </a:solidFill>
              </a:rPr>
              <a:t>６　</a:t>
            </a:r>
            <a:r>
              <a:rPr lang="ja-JP" altLang="en-US" sz="2400" dirty="0" smtClean="0">
                <a:solidFill>
                  <a:srgbClr val="000099"/>
                </a:solidFill>
              </a:rPr>
              <a:t>参考</a:t>
            </a:r>
            <a:r>
              <a:rPr lang="en-US" altLang="ja-JP" sz="2400" dirty="0" smtClean="0">
                <a:solidFill>
                  <a:srgbClr val="000099"/>
                </a:solidFill>
              </a:rPr>
              <a:t>【</a:t>
            </a:r>
            <a:r>
              <a:rPr lang="ja-JP" altLang="en-US" sz="2400" dirty="0" smtClean="0">
                <a:solidFill>
                  <a:srgbClr val="000099"/>
                </a:solidFill>
              </a:rPr>
              <a:t>学習指導案・ワークシート等資料</a:t>
            </a:r>
            <a:r>
              <a:rPr lang="en-US" altLang="ja-JP" sz="2400" dirty="0" smtClean="0">
                <a:solidFill>
                  <a:srgbClr val="000099"/>
                </a:solidFill>
              </a:rPr>
              <a:t>】</a:t>
            </a:r>
            <a:endParaRPr lang="ja-JP" altLang="en-US" sz="2400" dirty="0">
              <a:solidFill>
                <a:srgbClr val="000099"/>
              </a:solidFill>
            </a:endParaRPr>
          </a:p>
        </p:txBody>
      </p:sp>
    </p:spTree>
    <p:extLst>
      <p:ext uri="{BB962C8B-B14F-4D97-AF65-F5344CB8AC3E}">
        <p14:creationId xmlns:p14="http://schemas.microsoft.com/office/powerpoint/2010/main" val="3947481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0646"/>
          <a:stretch/>
        </p:blipFill>
        <p:spPr bwMode="auto">
          <a:xfrm>
            <a:off x="170152" y="793971"/>
            <a:ext cx="6983684" cy="5512894"/>
          </a:xfrm>
          <a:prstGeom prst="rect">
            <a:avLst/>
          </a:prstGeom>
          <a:noFill/>
          <a:ln w="9525">
            <a:noFill/>
            <a:miter lim="800000"/>
            <a:headEnd/>
            <a:tailEnd/>
          </a:ln>
        </p:spPr>
      </p:pic>
      <p:sp>
        <p:nvSpPr>
          <p:cNvPr id="4" name="テキスト ボックス 3"/>
          <p:cNvSpPr txBox="1"/>
          <p:nvPr/>
        </p:nvSpPr>
        <p:spPr>
          <a:xfrm>
            <a:off x="276728" y="6293612"/>
            <a:ext cx="2740524" cy="603883"/>
          </a:xfrm>
          <a:prstGeom prst="rect">
            <a:avLst/>
          </a:prstGeom>
          <a:noFill/>
        </p:spPr>
        <p:txBody>
          <a:bodyPr wrap="square" rtlCol="0">
            <a:spAutoFit/>
          </a:bodyPr>
          <a:lstStyle/>
          <a:p>
            <a:r>
              <a:rPr lang="ja-JP" altLang="en-US" sz="1662" dirty="0"/>
              <a:t>文部科学省</a:t>
            </a:r>
            <a:r>
              <a:rPr lang="ja-JP" altLang="en-US" sz="1662" dirty="0" smtClean="0"/>
              <a:t>ＨＰ</a:t>
            </a:r>
            <a:endParaRPr lang="en-US" altLang="ja-JP" sz="1662" dirty="0" smtClean="0"/>
          </a:p>
          <a:p>
            <a:r>
              <a:rPr lang="en-US" altLang="ja-JP" sz="1662" dirty="0"/>
              <a:t>http</a:t>
            </a:r>
            <a:r>
              <a:rPr lang="en-US" altLang="ja-JP" sz="1662" dirty="0" smtClean="0"/>
              <a:t>://miraino-manabi.jp/</a:t>
            </a:r>
            <a:endParaRPr lang="en-US" altLang="ja-JP" sz="1662" dirty="0"/>
          </a:p>
        </p:txBody>
      </p:sp>
      <p:sp>
        <p:nvSpPr>
          <p:cNvPr id="5" name="テキスト ボックス 4"/>
          <p:cNvSpPr txBox="1"/>
          <p:nvPr/>
        </p:nvSpPr>
        <p:spPr>
          <a:xfrm>
            <a:off x="276728" y="270751"/>
            <a:ext cx="8590544" cy="523220"/>
          </a:xfrm>
          <a:prstGeom prst="rect">
            <a:avLst/>
          </a:prstGeom>
          <a:noFill/>
        </p:spPr>
        <p:txBody>
          <a:bodyPr wrap="square" rtlCol="0">
            <a:spAutoFit/>
          </a:bodyPr>
          <a:lstStyle/>
          <a:p>
            <a:r>
              <a:rPr lang="ja-JP" altLang="en-US" sz="2800" dirty="0">
                <a:solidFill>
                  <a:srgbClr val="000099"/>
                </a:solidFill>
              </a:rPr>
              <a:t>　</a:t>
            </a:r>
            <a:r>
              <a:rPr lang="ja-JP" altLang="en-US" sz="2000" dirty="0" smtClean="0">
                <a:solidFill>
                  <a:srgbClr val="000099"/>
                </a:solidFill>
              </a:rPr>
              <a:t>４　参考</a:t>
            </a:r>
            <a:r>
              <a:rPr lang="en-US" altLang="ja-JP" sz="2000" dirty="0">
                <a:solidFill>
                  <a:srgbClr val="000099"/>
                </a:solidFill>
              </a:rPr>
              <a:t>【</a:t>
            </a:r>
            <a:r>
              <a:rPr lang="ja-JP" altLang="en-US" sz="2000" dirty="0" smtClean="0">
                <a:solidFill>
                  <a:srgbClr val="000099"/>
                </a:solidFill>
              </a:rPr>
              <a:t>実施事例について</a:t>
            </a:r>
            <a:r>
              <a:rPr lang="en-US" altLang="ja-JP" sz="2000" dirty="0" smtClean="0">
                <a:solidFill>
                  <a:srgbClr val="000099"/>
                </a:solidFill>
              </a:rPr>
              <a:t>】</a:t>
            </a:r>
            <a:endParaRPr lang="ja-JP" altLang="en-US" sz="2000" dirty="0">
              <a:solidFill>
                <a:srgbClr val="000099"/>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27</a:t>
            </a:fld>
            <a:endParaRPr lang="en-US" altLang="ja-JP">
              <a:solidFill>
                <a:srgbClr val="000000"/>
              </a:solidFill>
            </a:endParaRPr>
          </a:p>
        </p:txBody>
      </p:sp>
    </p:spTree>
    <p:extLst>
      <p:ext uri="{BB962C8B-B14F-4D97-AF65-F5344CB8AC3E}">
        <p14:creationId xmlns:p14="http://schemas.microsoft.com/office/powerpoint/2010/main" val="641616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000155"/>
            <a:ext cx="8029289" cy="5100121"/>
          </a:xfrm>
          <a:prstGeom prst="rect">
            <a:avLst/>
          </a:prstGeom>
          <a:noFill/>
          <a:ln w="9525">
            <a:noFill/>
            <a:miter lim="800000"/>
            <a:headEnd/>
            <a:tailEnd/>
          </a:ln>
        </p:spPr>
      </p:pic>
      <p:sp>
        <p:nvSpPr>
          <p:cNvPr id="7" name="テキスト ボックス 6"/>
          <p:cNvSpPr txBox="1"/>
          <p:nvPr/>
        </p:nvSpPr>
        <p:spPr>
          <a:xfrm>
            <a:off x="276728" y="6175058"/>
            <a:ext cx="6916265" cy="603883"/>
          </a:xfrm>
          <a:prstGeom prst="rect">
            <a:avLst/>
          </a:prstGeom>
          <a:noFill/>
        </p:spPr>
        <p:txBody>
          <a:bodyPr wrap="square" rtlCol="0">
            <a:spAutoFit/>
          </a:bodyPr>
          <a:lstStyle/>
          <a:p>
            <a:r>
              <a:rPr lang="ja-JP" altLang="en-US" sz="1662" dirty="0"/>
              <a:t>文部科学省</a:t>
            </a:r>
            <a:r>
              <a:rPr lang="ja-JP" altLang="en-US" sz="1662" dirty="0" smtClean="0"/>
              <a:t>ＨＰ</a:t>
            </a:r>
            <a:endParaRPr lang="en-US" altLang="ja-JP" sz="1662" dirty="0" smtClean="0"/>
          </a:p>
          <a:p>
            <a:r>
              <a:rPr lang="en-US" altLang="ja-JP" sz="1662" dirty="0"/>
              <a:t>http://www.mext.go.jp/a_menu/shotou/zyouhou/detail/1416408.htm</a:t>
            </a:r>
          </a:p>
        </p:txBody>
      </p:sp>
      <p:sp>
        <p:nvSpPr>
          <p:cNvPr id="4" name="テキスト ボックス 3"/>
          <p:cNvSpPr txBox="1"/>
          <p:nvPr/>
        </p:nvSpPr>
        <p:spPr>
          <a:xfrm>
            <a:off x="276728" y="270751"/>
            <a:ext cx="8590544" cy="523220"/>
          </a:xfrm>
          <a:prstGeom prst="rect">
            <a:avLst/>
          </a:prstGeom>
          <a:noFill/>
        </p:spPr>
        <p:txBody>
          <a:bodyPr wrap="square" rtlCol="0">
            <a:spAutoFit/>
          </a:bodyPr>
          <a:lstStyle/>
          <a:p>
            <a:r>
              <a:rPr lang="ja-JP" altLang="en-US" sz="2800" dirty="0" smtClean="0">
                <a:solidFill>
                  <a:srgbClr val="000099"/>
                </a:solidFill>
              </a:rPr>
              <a:t>　</a:t>
            </a:r>
            <a:r>
              <a:rPr lang="ja-JP" altLang="en-US" sz="2000" dirty="0" smtClean="0">
                <a:solidFill>
                  <a:srgbClr val="000099"/>
                </a:solidFill>
              </a:rPr>
              <a:t>４　参考</a:t>
            </a:r>
            <a:r>
              <a:rPr lang="en-US" altLang="ja-JP" sz="2000" dirty="0" smtClean="0">
                <a:solidFill>
                  <a:srgbClr val="000099"/>
                </a:solidFill>
              </a:rPr>
              <a:t>【</a:t>
            </a:r>
            <a:r>
              <a:rPr lang="ja-JP" altLang="en-US" sz="2000" dirty="0" smtClean="0">
                <a:solidFill>
                  <a:srgbClr val="000099"/>
                </a:solidFill>
              </a:rPr>
              <a:t>小学校プログラミング教育に関する研修教材</a:t>
            </a:r>
            <a:r>
              <a:rPr lang="en-US" altLang="ja-JP" sz="2000" dirty="0" smtClean="0">
                <a:solidFill>
                  <a:srgbClr val="000099"/>
                </a:solidFill>
              </a:rPr>
              <a:t>】</a:t>
            </a:r>
            <a:r>
              <a:rPr lang="ja-JP" altLang="en-US" sz="2000" dirty="0" smtClean="0">
                <a:solidFill>
                  <a:srgbClr val="000099"/>
                </a:solidFill>
              </a:rPr>
              <a:t>　　</a:t>
            </a: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28</a:t>
            </a:fld>
            <a:endParaRPr lang="en-US" altLang="ja-JP">
              <a:solidFill>
                <a:srgbClr val="000000"/>
              </a:solidFill>
            </a:endParaRPr>
          </a:p>
        </p:txBody>
      </p:sp>
    </p:spTree>
    <p:extLst>
      <p:ext uri="{BB962C8B-B14F-4D97-AF65-F5344CB8AC3E}">
        <p14:creationId xmlns:p14="http://schemas.microsoft.com/office/powerpoint/2010/main" val="34945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8564" y="3091364"/>
            <a:ext cx="8590544" cy="646331"/>
          </a:xfrm>
          <a:prstGeom prst="rect">
            <a:avLst/>
          </a:prstGeom>
          <a:noFill/>
        </p:spPr>
        <p:txBody>
          <a:bodyPr wrap="square" rtlCol="0">
            <a:spAutoFit/>
          </a:bodyPr>
          <a:lstStyle/>
          <a:p>
            <a:r>
              <a:rPr lang="ja-JP" altLang="en-US" sz="3600" dirty="0" smtClean="0">
                <a:solidFill>
                  <a:srgbClr val="000099"/>
                </a:solidFill>
              </a:rPr>
              <a:t>１　プログラミング</a:t>
            </a:r>
            <a:r>
              <a:rPr lang="ja-JP" altLang="en-US" sz="3600" dirty="0">
                <a:solidFill>
                  <a:srgbClr val="000099"/>
                </a:solidFill>
              </a:rPr>
              <a:t>教育導入の背景</a:t>
            </a: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3</a:t>
            </a:fld>
            <a:endParaRPr lang="en-US" altLang="ja-JP">
              <a:solidFill>
                <a:srgbClr val="000000"/>
              </a:solidFill>
            </a:endParaRPr>
          </a:p>
        </p:txBody>
      </p:sp>
    </p:spTree>
    <p:extLst>
      <p:ext uri="{BB962C8B-B14F-4D97-AF65-F5344CB8AC3E}">
        <p14:creationId xmlns:p14="http://schemas.microsoft.com/office/powerpoint/2010/main" val="924658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5486" y="375057"/>
            <a:ext cx="8590544" cy="523220"/>
          </a:xfrm>
          <a:prstGeom prst="rect">
            <a:avLst/>
          </a:prstGeom>
          <a:noFill/>
        </p:spPr>
        <p:txBody>
          <a:bodyPr wrap="square" rtlCol="0">
            <a:spAutoFit/>
          </a:bodyPr>
          <a:lstStyle/>
          <a:p>
            <a:r>
              <a:rPr lang="ja-JP" altLang="en-US" sz="2800" dirty="0" smtClean="0">
                <a:solidFill>
                  <a:srgbClr val="000099"/>
                </a:solidFill>
              </a:rPr>
              <a:t>１　プログラミング</a:t>
            </a:r>
            <a:r>
              <a:rPr lang="ja-JP" altLang="en-US" sz="2800" dirty="0">
                <a:solidFill>
                  <a:srgbClr val="000099"/>
                </a:solidFill>
              </a:rPr>
              <a:t>教育導入の背景</a:t>
            </a:r>
          </a:p>
        </p:txBody>
      </p:sp>
      <p:sp>
        <p:nvSpPr>
          <p:cNvPr id="7" name="テキスト ボックス 6"/>
          <p:cNvSpPr txBox="1"/>
          <p:nvPr/>
        </p:nvSpPr>
        <p:spPr>
          <a:xfrm>
            <a:off x="222623" y="900083"/>
            <a:ext cx="7654660" cy="369332"/>
          </a:xfrm>
          <a:prstGeom prst="rect">
            <a:avLst/>
          </a:prstGeom>
          <a:noFill/>
        </p:spPr>
        <p:txBody>
          <a:bodyPr wrap="none" rtlCol="0">
            <a:spAutoFit/>
          </a:bodyPr>
          <a:lstStyle/>
          <a:p>
            <a:r>
              <a:rPr kumimoji="1" lang="en-US" altLang="ja-JP" dirty="0" smtClean="0"/>
              <a:t>》</a:t>
            </a:r>
            <a:r>
              <a:rPr kumimoji="1" lang="ja-JP" altLang="en-US" dirty="0" smtClean="0"/>
              <a:t>　</a:t>
            </a:r>
            <a:r>
              <a:rPr lang="ja-JP" altLang="en-US" dirty="0" smtClean="0"/>
              <a:t>情報化やグローバル化といった</a:t>
            </a:r>
            <a:r>
              <a:rPr lang="ja-JP" altLang="en-US" u="sng" dirty="0" smtClean="0"/>
              <a:t>社会的変化が、人間の予測を超えて進展。</a:t>
            </a:r>
            <a:endParaRPr kumimoji="1" lang="ja-JP" altLang="en-US" u="sng" dirty="0"/>
          </a:p>
        </p:txBody>
      </p:sp>
      <p:sp>
        <p:nvSpPr>
          <p:cNvPr id="8" name="テキスト ボックス 7"/>
          <p:cNvSpPr txBox="1"/>
          <p:nvPr/>
        </p:nvSpPr>
        <p:spPr>
          <a:xfrm>
            <a:off x="222623" y="1273027"/>
            <a:ext cx="8417689" cy="923330"/>
          </a:xfrm>
          <a:prstGeom prst="rect">
            <a:avLst/>
          </a:prstGeom>
          <a:noFill/>
        </p:spPr>
        <p:txBody>
          <a:bodyPr wrap="none" rtlCol="0">
            <a:spAutoFit/>
          </a:bodyPr>
          <a:lstStyle/>
          <a:p>
            <a:r>
              <a:rPr kumimoji="1" lang="en-US" altLang="ja-JP" dirty="0" smtClean="0"/>
              <a:t>》</a:t>
            </a:r>
            <a:r>
              <a:rPr kumimoji="1" lang="ja-JP" altLang="en-US" dirty="0" smtClean="0"/>
              <a:t>　進化した人工知能（</a:t>
            </a:r>
            <a:r>
              <a:rPr kumimoji="1" lang="en-US" altLang="ja-JP" dirty="0" smtClean="0"/>
              <a:t>AI)</a:t>
            </a:r>
            <a:r>
              <a:rPr kumimoji="1" lang="ja-JP" altLang="en-US" dirty="0" smtClean="0"/>
              <a:t>が様々な判断を行ったり、身近な</a:t>
            </a:r>
            <a:r>
              <a:rPr lang="ja-JP" altLang="en-US" dirty="0"/>
              <a:t>物</a:t>
            </a:r>
            <a:r>
              <a:rPr lang="ja-JP" altLang="en-US" dirty="0" smtClean="0"/>
              <a:t>の働きがインターネット</a:t>
            </a:r>
            <a:endParaRPr lang="en-US" altLang="ja-JP" dirty="0" smtClean="0"/>
          </a:p>
          <a:p>
            <a:r>
              <a:rPr lang="ja-JP" altLang="en-US" dirty="0"/>
              <a:t>　</a:t>
            </a:r>
            <a:r>
              <a:rPr lang="ja-JP" altLang="en-US" dirty="0" smtClean="0"/>
              <a:t>　経由で　最適化されたりする時代の到来（第</a:t>
            </a:r>
            <a:r>
              <a:rPr lang="en-US" altLang="ja-JP" dirty="0" smtClean="0"/>
              <a:t>4</a:t>
            </a:r>
            <a:r>
              <a:rPr lang="ja-JP" altLang="en-US" dirty="0" smtClean="0"/>
              <a:t>次産業革命）が、</a:t>
            </a:r>
            <a:r>
              <a:rPr lang="ja-JP" altLang="en-US" u="sng" dirty="0" smtClean="0"/>
              <a:t>社会や生活を大きく</a:t>
            </a:r>
            <a:endParaRPr lang="en-US" altLang="ja-JP" u="sng" dirty="0" smtClean="0"/>
          </a:p>
          <a:p>
            <a:r>
              <a:rPr lang="ja-JP" altLang="en-US" dirty="0"/>
              <a:t>　</a:t>
            </a:r>
            <a:r>
              <a:rPr lang="ja-JP" altLang="en-US" dirty="0" smtClean="0"/>
              <a:t>　</a:t>
            </a:r>
            <a:r>
              <a:rPr lang="ja-JP" altLang="en-US" u="sng" dirty="0" smtClean="0"/>
              <a:t>変えるとの予測。</a:t>
            </a:r>
            <a:endParaRPr kumimoji="1" lang="ja-JP" altLang="en-US" u="sng"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849" y="2571107"/>
            <a:ext cx="6873236" cy="4205720"/>
          </a:xfrm>
          <a:prstGeom prst="rect">
            <a:avLst/>
          </a:prstGeom>
        </p:spPr>
      </p:pic>
      <p:sp>
        <p:nvSpPr>
          <p:cNvPr id="10" name="テキスト ボックス 9"/>
          <p:cNvSpPr txBox="1"/>
          <p:nvPr/>
        </p:nvSpPr>
        <p:spPr>
          <a:xfrm>
            <a:off x="222623" y="2139182"/>
            <a:ext cx="8178842" cy="646331"/>
          </a:xfrm>
          <a:prstGeom prst="rect">
            <a:avLst/>
          </a:prstGeom>
          <a:noFill/>
        </p:spPr>
        <p:txBody>
          <a:bodyPr wrap="none" rtlCol="0">
            <a:spAutoFit/>
          </a:bodyPr>
          <a:lstStyle/>
          <a:p>
            <a:r>
              <a:rPr kumimoji="1" lang="en-US" altLang="ja-JP" dirty="0" smtClean="0"/>
              <a:t>》</a:t>
            </a:r>
            <a:r>
              <a:rPr kumimoji="1" lang="ja-JP" altLang="en-US" dirty="0" smtClean="0"/>
              <a:t>　狩猟社会、農耕社会、工業社会、情報社会に続く、人類史上</a:t>
            </a:r>
            <a:r>
              <a:rPr kumimoji="1" lang="en-US" altLang="ja-JP" dirty="0" smtClean="0"/>
              <a:t>5</a:t>
            </a:r>
            <a:r>
              <a:rPr kumimoji="1" lang="ja-JP" altLang="en-US" dirty="0" smtClean="0"/>
              <a:t>番目の新しい社会</a:t>
            </a:r>
            <a:endParaRPr kumimoji="1" lang="en-US" altLang="ja-JP" dirty="0" smtClean="0"/>
          </a:p>
          <a:p>
            <a:r>
              <a:rPr lang="ja-JP" altLang="en-US" dirty="0" smtClean="0"/>
              <a:t>　　</a:t>
            </a:r>
            <a:r>
              <a:rPr lang="en-US" altLang="ja-JP" dirty="0" smtClean="0"/>
              <a:t>Society</a:t>
            </a:r>
            <a:r>
              <a:rPr lang="ja-JP" altLang="en-US" dirty="0" smtClean="0"/>
              <a:t>５．０の到来が予想。</a:t>
            </a:r>
            <a:endParaRPr kumimoji="1" lang="ja-JP" altLang="en-US" dirty="0"/>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4</a:t>
            </a:fld>
            <a:endParaRPr lang="en-US" altLang="ja-JP">
              <a:solidFill>
                <a:srgbClr val="000000"/>
              </a:solidFill>
            </a:endParaRPr>
          </a:p>
        </p:txBody>
      </p:sp>
      <p:sp>
        <p:nvSpPr>
          <p:cNvPr id="11" name="スライド番号プレースホルダー 1"/>
          <p:cNvSpPr txBox="1">
            <a:spLocks/>
          </p:cNvSpPr>
          <p:nvPr/>
        </p:nvSpPr>
        <p:spPr bwMode="auto">
          <a:xfrm>
            <a:off x="355486" y="6477000"/>
            <a:ext cx="3711387" cy="30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marL="0" algn="r" defTabSz="914400" rtl="0" eaLnBrk="1" latinLnBrk="0" hangingPunct="1">
              <a:defRPr kumimoji="0" sz="1200" kern="1200">
                <a:solidFill>
                  <a:schemeClr val="tx1"/>
                </a:solidFill>
                <a:latin typeface="Arial Black" panose="020B0A04020102020204"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900" b="1" dirty="0" smtClean="0">
                <a:solidFill>
                  <a:srgbClr val="000000"/>
                </a:solidFill>
              </a:rPr>
              <a:t>出典</a:t>
            </a:r>
            <a:r>
              <a:rPr lang="ja-JP" altLang="en-US" sz="900" b="1" dirty="0" smtClean="0">
                <a:solidFill>
                  <a:srgbClr val="000000"/>
                </a:solidFill>
              </a:rPr>
              <a:t>：</a:t>
            </a:r>
            <a:r>
              <a:rPr lang="ja-JP" altLang="en-US" sz="900" b="1" dirty="0">
                <a:solidFill>
                  <a:srgbClr val="000000"/>
                </a:solidFill>
              </a:rPr>
              <a:t>内閣府</a:t>
            </a:r>
            <a:r>
              <a:rPr lang="ja-JP" altLang="en-US" sz="900" b="1" dirty="0" smtClean="0">
                <a:solidFill>
                  <a:srgbClr val="000000"/>
                </a:solidFill>
              </a:rPr>
              <a:t>ホームページ</a:t>
            </a:r>
            <a:r>
              <a:rPr lang="ja-JP" altLang="en-US" sz="900" b="1" dirty="0" smtClean="0">
                <a:solidFill>
                  <a:srgbClr val="000000"/>
                </a:solidFill>
              </a:rPr>
              <a:t>より作成</a:t>
            </a:r>
            <a:endParaRPr lang="en-US" altLang="ja-JP" sz="900" b="1" dirty="0">
              <a:solidFill>
                <a:srgbClr val="000000"/>
              </a:solidFill>
            </a:endParaRPr>
          </a:p>
        </p:txBody>
      </p:sp>
    </p:spTree>
    <p:extLst>
      <p:ext uri="{BB962C8B-B14F-4D97-AF65-F5344CB8AC3E}">
        <p14:creationId xmlns:p14="http://schemas.microsoft.com/office/powerpoint/2010/main" val="3588576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37556" y="354964"/>
            <a:ext cx="8590544" cy="523220"/>
          </a:xfrm>
          <a:prstGeom prst="rect">
            <a:avLst/>
          </a:prstGeom>
          <a:noFill/>
        </p:spPr>
        <p:txBody>
          <a:bodyPr wrap="square" rtlCol="0">
            <a:spAutoFit/>
          </a:bodyPr>
          <a:lstStyle/>
          <a:p>
            <a:r>
              <a:rPr lang="ja-JP" altLang="en-US" sz="2800" dirty="0">
                <a:solidFill>
                  <a:srgbClr val="000099"/>
                </a:solidFill>
              </a:rPr>
              <a:t>１　プログラミング教育導入の背景</a:t>
            </a:r>
          </a:p>
        </p:txBody>
      </p:sp>
      <p:sp>
        <p:nvSpPr>
          <p:cNvPr id="5" name="テキスト ボックス 4"/>
          <p:cNvSpPr txBox="1"/>
          <p:nvPr/>
        </p:nvSpPr>
        <p:spPr>
          <a:xfrm>
            <a:off x="337556" y="1053743"/>
            <a:ext cx="5373587" cy="369332"/>
          </a:xfrm>
          <a:prstGeom prst="rect">
            <a:avLst/>
          </a:prstGeom>
          <a:noFill/>
        </p:spPr>
        <p:txBody>
          <a:bodyPr wrap="none" rtlCol="0">
            <a:spAutoFit/>
          </a:bodyPr>
          <a:lstStyle/>
          <a:p>
            <a:r>
              <a:rPr kumimoji="1" lang="ja-JP" altLang="en-US" dirty="0" smtClean="0"/>
              <a:t>マイケル・オズボーン氏（オックスフォード大学準教授）</a:t>
            </a:r>
            <a:endParaRPr kumimoji="1" lang="ja-JP" altLang="en-US" dirty="0"/>
          </a:p>
        </p:txBody>
      </p:sp>
      <p:sp>
        <p:nvSpPr>
          <p:cNvPr id="10" name="下矢印 9"/>
          <p:cNvSpPr/>
          <p:nvPr/>
        </p:nvSpPr>
        <p:spPr>
          <a:xfrm>
            <a:off x="1365264" y="2281412"/>
            <a:ext cx="6136083" cy="2737084"/>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6950" y="1747553"/>
            <a:ext cx="8977404" cy="400110"/>
          </a:xfrm>
          <a:prstGeom prst="rect">
            <a:avLst/>
          </a:prstGeom>
          <a:noFill/>
          <a:ln>
            <a:solidFill>
              <a:schemeClr val="tx1"/>
            </a:solidFill>
            <a:prstDash val="dash"/>
          </a:ln>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「今後の</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年程度で、半数近くの仕事が自動化される可能性が高い」</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01599" y="2866282"/>
            <a:ext cx="8826501" cy="707886"/>
          </a:xfrm>
          <a:prstGeom prst="rect">
            <a:avLst/>
          </a:prstGeom>
          <a:noFill/>
        </p:spPr>
        <p:txBody>
          <a:bodyPr wrap="square" rtlCol="0">
            <a:spAutoFit/>
          </a:bodyPr>
          <a:lstStyle/>
          <a:p>
            <a:r>
              <a:rPr lang="ja-JP" altLang="en-US" dirty="0" smtClean="0"/>
              <a:t>　</a:t>
            </a:r>
            <a:r>
              <a:rPr lang="ja-JP" altLang="en-US" sz="2000" dirty="0" smtClean="0"/>
              <a:t>“今、学校で教えていることは、時代が変化したら通用しなくなるのではないか”</a:t>
            </a:r>
            <a:endParaRPr lang="en-US" altLang="ja-JP" sz="2000" dirty="0" smtClean="0"/>
          </a:p>
          <a:p>
            <a:r>
              <a:rPr kumimoji="1" lang="ja-JP" altLang="en-US" sz="2000" dirty="0" smtClean="0"/>
              <a:t>　“人工知能の急速な進化が、人間の職業を奪うのではないか”といった不安の声</a:t>
            </a:r>
            <a:endParaRPr kumimoji="1" lang="ja-JP" altLang="en-US" sz="2000" dirty="0"/>
          </a:p>
        </p:txBody>
      </p:sp>
      <p:sp>
        <p:nvSpPr>
          <p:cNvPr id="9" name="テキスト ボックス 8"/>
          <p:cNvSpPr txBox="1"/>
          <p:nvPr/>
        </p:nvSpPr>
        <p:spPr>
          <a:xfrm>
            <a:off x="103845" y="5141616"/>
            <a:ext cx="8977404" cy="1015663"/>
          </a:xfrm>
          <a:prstGeom prst="rect">
            <a:avLst/>
          </a:prstGeom>
          <a:noFill/>
          <a:ln>
            <a:solidFill>
              <a:schemeClr val="tx1"/>
            </a:solidFill>
            <a:prstDash val="dash"/>
          </a:ln>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予測</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できない変化を前向きに受け止め、</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主体的</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に向き合い・関わり合い、自らの可能性を発揮し、</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よりよい社会と幸福な人生の創り手となるための力を子どもたちに育む学校教育の実現を目指す。</a:t>
            </a:r>
            <a:endParaRPr kumimoji="1"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5</a:t>
            </a:fld>
            <a:endParaRPr lang="en-US" altLang="ja-JP">
              <a:solidFill>
                <a:srgbClr val="000000"/>
              </a:solidFill>
            </a:endParaRPr>
          </a:p>
        </p:txBody>
      </p:sp>
    </p:spTree>
    <p:extLst>
      <p:ext uri="{BB962C8B-B14F-4D97-AF65-F5344CB8AC3E}">
        <p14:creationId xmlns:p14="http://schemas.microsoft.com/office/powerpoint/2010/main" val="3081710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9951" y="2876211"/>
            <a:ext cx="9170147" cy="1200329"/>
          </a:xfrm>
          <a:prstGeom prst="rect">
            <a:avLst/>
          </a:prstGeom>
          <a:noFill/>
        </p:spPr>
        <p:txBody>
          <a:bodyPr wrap="square" rtlCol="0">
            <a:spAutoFit/>
          </a:bodyPr>
          <a:lstStyle/>
          <a:p>
            <a:r>
              <a:rPr lang="ja-JP" altLang="en-US" sz="3600" dirty="0">
                <a:solidFill>
                  <a:srgbClr val="000099"/>
                </a:solidFill>
              </a:rPr>
              <a:t>２　新学習指導要領における</a:t>
            </a:r>
            <a:r>
              <a:rPr lang="ja-JP" altLang="en-US" sz="3600" dirty="0" smtClean="0">
                <a:solidFill>
                  <a:srgbClr val="000099"/>
                </a:solidFill>
              </a:rPr>
              <a:t>プログラミング</a:t>
            </a:r>
            <a:endParaRPr lang="en-US" altLang="ja-JP" sz="3600" dirty="0" smtClean="0">
              <a:solidFill>
                <a:srgbClr val="000099"/>
              </a:solidFill>
            </a:endParaRPr>
          </a:p>
          <a:p>
            <a:r>
              <a:rPr lang="ja-JP" altLang="en-US" sz="3600" dirty="0">
                <a:solidFill>
                  <a:srgbClr val="000099"/>
                </a:solidFill>
              </a:rPr>
              <a:t>　</a:t>
            </a:r>
            <a:r>
              <a:rPr lang="ja-JP" altLang="en-US" sz="3600" dirty="0" smtClean="0">
                <a:solidFill>
                  <a:srgbClr val="000099"/>
                </a:solidFill>
              </a:rPr>
              <a:t>　教育</a:t>
            </a:r>
            <a:r>
              <a:rPr lang="ja-JP" altLang="en-US" sz="3600" dirty="0">
                <a:solidFill>
                  <a:srgbClr val="000099"/>
                </a:solidFill>
              </a:rPr>
              <a:t>の充実</a:t>
            </a: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6</a:t>
            </a:fld>
            <a:endParaRPr lang="en-US" altLang="ja-JP">
              <a:solidFill>
                <a:srgbClr val="000000"/>
              </a:solidFill>
            </a:endParaRPr>
          </a:p>
        </p:txBody>
      </p:sp>
    </p:spTree>
    <p:extLst>
      <p:ext uri="{BB962C8B-B14F-4D97-AF65-F5344CB8AC3E}">
        <p14:creationId xmlns:p14="http://schemas.microsoft.com/office/powerpoint/2010/main" val="485828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a:xfrm>
            <a:off x="504180" y="788988"/>
            <a:ext cx="8639820" cy="492125"/>
          </a:xfrm>
          <a:prstGeom prst="rect">
            <a:avLst/>
          </a:prstGeom>
        </p:spPr>
        <p:txBody>
          <a:bodyPr/>
          <a:lst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r>
              <a:rPr lang="en-US" altLang="ja-JP" sz="2400" b="1" dirty="0" smtClean="0"/>
              <a:t>(1)</a:t>
            </a:r>
            <a:r>
              <a:rPr lang="ja-JP" altLang="en-US" sz="2400" b="1" dirty="0" smtClean="0"/>
              <a:t>　情報活用能力の育成について</a:t>
            </a:r>
            <a:endParaRPr lang="ja-JP" altLang="en-US" sz="2400" b="1" dirty="0"/>
          </a:p>
        </p:txBody>
      </p:sp>
      <p:sp>
        <p:nvSpPr>
          <p:cNvPr id="6" name="テキスト ボックス 5"/>
          <p:cNvSpPr txBox="1"/>
          <p:nvPr/>
        </p:nvSpPr>
        <p:spPr>
          <a:xfrm>
            <a:off x="337556" y="307757"/>
            <a:ext cx="8590544" cy="523220"/>
          </a:xfrm>
          <a:prstGeom prst="rect">
            <a:avLst/>
          </a:prstGeom>
          <a:noFill/>
        </p:spPr>
        <p:txBody>
          <a:bodyPr wrap="square" rtlCol="0">
            <a:spAutoFit/>
          </a:bodyPr>
          <a:lstStyle/>
          <a:p>
            <a:r>
              <a:rPr kumimoji="1" lang="ja-JP" altLang="en-US" sz="2800" dirty="0" smtClean="0">
                <a:solidFill>
                  <a:srgbClr val="000099"/>
                </a:solidFill>
              </a:rPr>
              <a:t>２　</a:t>
            </a:r>
            <a:r>
              <a:rPr lang="ja-JP" altLang="en-US" sz="2800" dirty="0">
                <a:solidFill>
                  <a:srgbClr val="000099"/>
                </a:solidFill>
              </a:rPr>
              <a:t>新学習指導</a:t>
            </a:r>
            <a:r>
              <a:rPr lang="ja-JP" altLang="en-US" sz="2800" dirty="0" smtClean="0">
                <a:solidFill>
                  <a:srgbClr val="000099"/>
                </a:solidFill>
              </a:rPr>
              <a:t>要領におけるプログラミング教育の充実</a:t>
            </a:r>
            <a:endParaRPr lang="ja-JP" altLang="en-US" sz="2800" dirty="0">
              <a:solidFill>
                <a:srgbClr val="000099"/>
              </a:solidFill>
            </a:endParaRPr>
          </a:p>
        </p:txBody>
      </p:sp>
      <p:sp>
        <p:nvSpPr>
          <p:cNvPr id="10" name="テキスト ボックス 9"/>
          <p:cNvSpPr txBox="1"/>
          <p:nvPr/>
        </p:nvSpPr>
        <p:spPr>
          <a:xfrm>
            <a:off x="863600" y="1379488"/>
            <a:ext cx="7670800" cy="2585323"/>
          </a:xfrm>
          <a:prstGeom prst="rect">
            <a:avLst/>
          </a:prstGeom>
          <a:noFill/>
        </p:spPr>
        <p:txBody>
          <a:bodyPr wrap="square" rtlCol="0">
            <a:spAutoFit/>
          </a:bodyPr>
          <a:lstStyle/>
          <a:p>
            <a:r>
              <a:rPr kumimoji="1" lang="ja-JP" altLang="en-US" dirty="0" smtClean="0"/>
              <a:t>　予測困難な社会においては、</a:t>
            </a:r>
            <a:r>
              <a:rPr kumimoji="1" lang="ja-JP" altLang="en-US" u="sng" dirty="0" smtClean="0"/>
              <a:t>情報や情報技術を受け身で捉えるのではなく、手段として活用していく力</a:t>
            </a:r>
            <a:r>
              <a:rPr kumimoji="1" lang="ja-JP" altLang="en-US" dirty="0" smtClean="0"/>
              <a:t>が求められているところであり、</a:t>
            </a:r>
            <a:r>
              <a:rPr kumimoji="1" lang="ja-JP" altLang="en-US" u="sng" dirty="0" smtClean="0"/>
              <a:t>プログラミング教育を含む情報活用能力を育成していくことはますます重要</a:t>
            </a:r>
            <a:r>
              <a:rPr kumimoji="1" lang="ja-JP" altLang="en-US" dirty="0" smtClean="0"/>
              <a:t>となっている。</a:t>
            </a:r>
            <a:endParaRPr kumimoji="1" lang="en-US" altLang="ja-JP" dirty="0" smtClean="0"/>
          </a:p>
          <a:p>
            <a:endParaRPr lang="en-US" altLang="ja-JP" dirty="0"/>
          </a:p>
          <a:p>
            <a:r>
              <a:rPr kumimoji="1" lang="ja-JP" altLang="en-US" dirty="0" smtClean="0"/>
              <a:t>　コンピュータは人々の生活の様々な場面で活用されているが、コンピュータを単に便利な「魔法の箱」ではなく、それがプログラムなどによって動いていることなど、その</a:t>
            </a:r>
            <a:r>
              <a:rPr kumimoji="1" lang="ja-JP" altLang="en-US" u="sng" dirty="0" smtClean="0"/>
              <a:t>仕組みを知ることにより、主体的に活用</a:t>
            </a:r>
            <a:r>
              <a:rPr kumimoji="1" lang="ja-JP" altLang="en-US" dirty="0" smtClean="0"/>
              <a:t>できるようになることが必要であり、これからの社会を生きていく子供たちにとって、</a:t>
            </a:r>
            <a:r>
              <a:rPr kumimoji="1" lang="ja-JP" altLang="en-US" u="sng" dirty="0" smtClean="0"/>
              <a:t>将来どのような職業に就くとしても、極めて重要</a:t>
            </a:r>
            <a:r>
              <a:rPr kumimoji="1" lang="ja-JP" altLang="en-US" dirty="0" smtClean="0"/>
              <a:t>なこととなっている。</a:t>
            </a:r>
            <a:endParaRPr kumimoji="1" lang="en-US" altLang="ja-JP" dirty="0" smtClean="0"/>
          </a:p>
        </p:txBody>
      </p:sp>
      <p:sp>
        <p:nvSpPr>
          <p:cNvPr id="3" name="ホームベース 2"/>
          <p:cNvSpPr/>
          <p:nvPr/>
        </p:nvSpPr>
        <p:spPr>
          <a:xfrm rot="5400000">
            <a:off x="3144522" y="-1094606"/>
            <a:ext cx="2976612" cy="7924800"/>
          </a:xfrm>
          <a:prstGeom prst="homePlate">
            <a:avLst>
              <a:gd name="adj" fmla="val 11696"/>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20868" y="4572407"/>
            <a:ext cx="8423920" cy="338554"/>
          </a:xfrm>
          <a:prstGeom prst="rect">
            <a:avLst/>
          </a:prstGeom>
          <a:noFill/>
          <a:ln>
            <a:solidFill>
              <a:schemeClr val="tx1"/>
            </a:solidFill>
          </a:ln>
        </p:spPr>
        <p:txBody>
          <a:bodyPr wrap="square" rtlCol="0">
            <a:spAutoFit/>
          </a:bodyPr>
          <a:lstStyle/>
          <a:p>
            <a:r>
              <a:rPr kumimoji="1" lang="ja-JP" altLang="en-US" sz="1600" dirty="0" smtClean="0"/>
              <a:t>新学習指導要領における情報教育の強化</a:t>
            </a:r>
            <a:r>
              <a:rPr kumimoji="1" lang="ja-JP" altLang="en-US" sz="1100" dirty="0" smtClean="0"/>
              <a:t>（小学校：２０２０年度～、中学校：２０２１年度～、高等学校２０２２年度～　実施）</a:t>
            </a:r>
            <a:endParaRPr kumimoji="1" lang="ja-JP" altLang="en-US" dirty="0"/>
          </a:p>
        </p:txBody>
      </p:sp>
      <p:sp>
        <p:nvSpPr>
          <p:cNvPr id="7" name="角丸四角形 6"/>
          <p:cNvSpPr/>
          <p:nvPr/>
        </p:nvSpPr>
        <p:spPr>
          <a:xfrm>
            <a:off x="504180" y="5127268"/>
            <a:ext cx="2436632" cy="1327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u="sng" dirty="0" smtClean="0">
                <a:solidFill>
                  <a:schemeClr val="tx1"/>
                </a:solidFill>
              </a:rPr>
              <a:t>小学校</a:t>
            </a:r>
            <a:endParaRPr kumimoji="1" lang="en-US" altLang="ja-JP" sz="1600" u="sng" dirty="0" smtClean="0">
              <a:solidFill>
                <a:schemeClr val="tx1"/>
              </a:solidFill>
            </a:endParaRPr>
          </a:p>
          <a:p>
            <a:r>
              <a:rPr lang="ja-JP" altLang="en-US" sz="1400" dirty="0" smtClean="0">
                <a:solidFill>
                  <a:schemeClr val="tx1"/>
                </a:solidFill>
              </a:rPr>
              <a:t>文字入力など基本的な操作を習得</a:t>
            </a:r>
            <a:endParaRPr lang="en-US" altLang="ja-JP" sz="1400" dirty="0" smtClean="0">
              <a:solidFill>
                <a:schemeClr val="tx1"/>
              </a:solidFill>
            </a:endParaRPr>
          </a:p>
          <a:p>
            <a:r>
              <a:rPr kumimoji="1" lang="ja-JP" altLang="en-US" sz="1400" dirty="0">
                <a:solidFill>
                  <a:schemeClr val="tx1"/>
                </a:solidFill>
              </a:rPr>
              <a:t>新</a:t>
            </a:r>
            <a:r>
              <a:rPr kumimoji="1" lang="ja-JP" altLang="en-US" sz="1400" dirty="0" smtClean="0">
                <a:solidFill>
                  <a:schemeClr val="tx1"/>
                </a:solidFill>
              </a:rPr>
              <a:t>たにプログラミング的思考を育成</a:t>
            </a:r>
            <a:endParaRPr kumimoji="1" lang="ja-JP" altLang="en-US" sz="1400" dirty="0">
              <a:solidFill>
                <a:schemeClr val="tx1"/>
              </a:solidFill>
            </a:endParaRPr>
          </a:p>
        </p:txBody>
      </p:sp>
      <p:sp>
        <p:nvSpPr>
          <p:cNvPr id="9" name="角丸四角形 8"/>
          <p:cNvSpPr/>
          <p:nvPr/>
        </p:nvSpPr>
        <p:spPr>
          <a:xfrm>
            <a:off x="3396244" y="5127268"/>
            <a:ext cx="2436632" cy="1327320"/>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u="sng" dirty="0" smtClean="0">
                <a:solidFill>
                  <a:schemeClr val="tx1"/>
                </a:solidFill>
              </a:rPr>
              <a:t>中学校</a:t>
            </a:r>
            <a:endParaRPr kumimoji="1" lang="en-US" altLang="ja-JP" sz="1600" u="sng" dirty="0" smtClean="0">
              <a:solidFill>
                <a:schemeClr val="tx1"/>
              </a:solidFill>
            </a:endParaRPr>
          </a:p>
          <a:p>
            <a:r>
              <a:rPr lang="ja-JP" altLang="en-US" sz="1400" dirty="0" smtClean="0">
                <a:solidFill>
                  <a:schemeClr val="tx1"/>
                </a:solidFill>
              </a:rPr>
              <a:t>技術・家庭科</a:t>
            </a:r>
            <a:r>
              <a:rPr lang="ja-JP" altLang="en-US" sz="1400" dirty="0">
                <a:solidFill>
                  <a:schemeClr val="tx1"/>
                </a:solidFill>
              </a:rPr>
              <a:t>（</a:t>
            </a:r>
            <a:r>
              <a:rPr lang="ja-JP" altLang="en-US" sz="1400" dirty="0" smtClean="0">
                <a:solidFill>
                  <a:schemeClr val="tx1"/>
                </a:solidFill>
              </a:rPr>
              <a:t>技術分野）においてプログラミング、情報セキュリティに関する内容を充実</a:t>
            </a:r>
            <a:endParaRPr kumimoji="1" lang="ja-JP" altLang="en-US" sz="1400" dirty="0">
              <a:solidFill>
                <a:schemeClr val="tx1"/>
              </a:solidFill>
            </a:endParaRPr>
          </a:p>
        </p:txBody>
      </p:sp>
      <p:sp>
        <p:nvSpPr>
          <p:cNvPr id="11" name="角丸四角形 10"/>
          <p:cNvSpPr/>
          <p:nvPr/>
        </p:nvSpPr>
        <p:spPr>
          <a:xfrm>
            <a:off x="6250168" y="5127268"/>
            <a:ext cx="2436632" cy="1327320"/>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u="sng" dirty="0" smtClean="0">
                <a:solidFill>
                  <a:schemeClr val="tx1"/>
                </a:solidFill>
              </a:rPr>
              <a:t>高等学校</a:t>
            </a:r>
            <a:endParaRPr kumimoji="1" lang="en-US" altLang="ja-JP" sz="1600" u="sng" dirty="0" smtClean="0">
              <a:solidFill>
                <a:schemeClr val="tx1"/>
              </a:solidFill>
            </a:endParaRPr>
          </a:p>
          <a:p>
            <a:r>
              <a:rPr lang="ja-JP" altLang="en-US" sz="1400" dirty="0" smtClean="0">
                <a:solidFill>
                  <a:schemeClr val="tx1"/>
                </a:solidFill>
              </a:rPr>
              <a:t>情報科において共通必履修科目「情報</a:t>
            </a:r>
            <a:r>
              <a:rPr lang="en-US" altLang="ja-JP" sz="1400" dirty="0" smtClean="0">
                <a:solidFill>
                  <a:schemeClr val="tx1"/>
                </a:solidFill>
              </a:rPr>
              <a:t>Ⅰ</a:t>
            </a:r>
            <a:r>
              <a:rPr lang="ja-JP" altLang="en-US" sz="1400" dirty="0" smtClean="0">
                <a:solidFill>
                  <a:schemeClr val="tx1"/>
                </a:solidFill>
              </a:rPr>
              <a:t>」を新設</a:t>
            </a:r>
            <a:endParaRPr lang="en-US" altLang="ja-JP" sz="1400" dirty="0" smtClean="0">
              <a:solidFill>
                <a:schemeClr val="tx1"/>
              </a:solidFill>
            </a:endParaRPr>
          </a:p>
          <a:p>
            <a:r>
              <a:rPr lang="ja-JP" altLang="en-US" sz="1400" dirty="0" smtClean="0">
                <a:solidFill>
                  <a:schemeClr val="tx1"/>
                </a:solidFill>
              </a:rPr>
              <a:t>「情報</a:t>
            </a:r>
            <a:r>
              <a:rPr lang="en-US" altLang="ja-JP" sz="1400" dirty="0" smtClean="0">
                <a:solidFill>
                  <a:schemeClr val="tx1"/>
                </a:solidFill>
              </a:rPr>
              <a:t>Ⅰ</a:t>
            </a:r>
            <a:r>
              <a:rPr lang="ja-JP" altLang="en-US" sz="1400" dirty="0" smtClean="0">
                <a:solidFill>
                  <a:schemeClr val="tx1"/>
                </a:solidFill>
              </a:rPr>
              <a:t>」に加え、選択科目「情報</a:t>
            </a:r>
            <a:r>
              <a:rPr lang="en-US" altLang="ja-JP" sz="1400" dirty="0" smtClean="0">
                <a:solidFill>
                  <a:schemeClr val="tx1"/>
                </a:solidFill>
              </a:rPr>
              <a:t>Ⅱ</a:t>
            </a:r>
            <a:r>
              <a:rPr lang="ja-JP" altLang="en-US" sz="1400" dirty="0" smtClean="0">
                <a:solidFill>
                  <a:schemeClr val="tx1"/>
                </a:solidFill>
              </a:rPr>
              <a:t>」を開設</a:t>
            </a:r>
            <a:endParaRPr kumimoji="1" lang="ja-JP" altLang="en-US" sz="1400" dirty="0">
              <a:solidFill>
                <a:schemeClr val="tx1"/>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7</a:t>
            </a:fld>
            <a:endParaRPr lang="en-US" altLang="ja-JP">
              <a:solidFill>
                <a:srgbClr val="000000"/>
              </a:solidFill>
            </a:endParaRPr>
          </a:p>
        </p:txBody>
      </p:sp>
    </p:spTree>
    <p:extLst>
      <p:ext uri="{BB962C8B-B14F-4D97-AF65-F5344CB8AC3E}">
        <p14:creationId xmlns:p14="http://schemas.microsoft.com/office/powerpoint/2010/main" val="319764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a:xfrm>
            <a:off x="578552" y="1519689"/>
            <a:ext cx="8081019" cy="492125"/>
          </a:xfrm>
          <a:prstGeom prst="rect">
            <a:avLst/>
          </a:prstGeom>
        </p:spPr>
        <p:txBody>
          <a:bodyPr/>
          <a:lst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r>
              <a:rPr lang="en-US" altLang="ja-JP" sz="2800" b="1" dirty="0" smtClean="0"/>
              <a:t>○</a:t>
            </a:r>
            <a:r>
              <a:rPr lang="ja-JP" altLang="en-US" sz="2800" b="1" dirty="0" smtClean="0"/>
              <a:t>　小・中・高等学校共通のポイント（総則）</a:t>
            </a:r>
            <a:endParaRPr lang="ja-JP" altLang="en-US" sz="2800" b="1" dirty="0"/>
          </a:p>
        </p:txBody>
      </p:sp>
      <p:sp>
        <p:nvSpPr>
          <p:cNvPr id="6" name="テキスト ボックス 5"/>
          <p:cNvSpPr txBox="1"/>
          <p:nvPr/>
        </p:nvSpPr>
        <p:spPr>
          <a:xfrm>
            <a:off x="337556" y="334652"/>
            <a:ext cx="8590544" cy="523220"/>
          </a:xfrm>
          <a:prstGeom prst="rect">
            <a:avLst/>
          </a:prstGeom>
          <a:noFill/>
        </p:spPr>
        <p:txBody>
          <a:bodyPr wrap="square" rtlCol="0">
            <a:spAutoFit/>
          </a:bodyPr>
          <a:lstStyle/>
          <a:p>
            <a:r>
              <a:rPr lang="ja-JP" altLang="en-US" sz="2800">
                <a:solidFill>
                  <a:srgbClr val="000099"/>
                </a:solidFill>
              </a:rPr>
              <a:t>２　新学習指導要領におけるプログラミング教育の充実</a:t>
            </a:r>
            <a:endParaRPr lang="ja-JP" altLang="en-US" sz="2800" dirty="0">
              <a:solidFill>
                <a:srgbClr val="000099"/>
              </a:solidFill>
            </a:endParaRPr>
          </a:p>
        </p:txBody>
      </p:sp>
      <p:sp>
        <p:nvSpPr>
          <p:cNvPr id="5" name="テキスト ボックス 4"/>
          <p:cNvSpPr txBox="1"/>
          <p:nvPr/>
        </p:nvSpPr>
        <p:spPr>
          <a:xfrm>
            <a:off x="504180" y="2213185"/>
            <a:ext cx="5851282" cy="830997"/>
          </a:xfrm>
          <a:prstGeom prst="rect">
            <a:avLst/>
          </a:prstGeom>
          <a:noFill/>
        </p:spPr>
        <p:txBody>
          <a:bodyPr wrap="none" rtlCol="0">
            <a:spAutoFit/>
          </a:bodyPr>
          <a:lstStyle/>
          <a:p>
            <a:r>
              <a:rPr kumimoji="1" lang="en-US" altLang="ja-JP" sz="2400" dirty="0" smtClean="0"/>
              <a:t>》</a:t>
            </a:r>
            <a:r>
              <a:rPr kumimoji="1" lang="ja-JP" altLang="en-US" sz="2400" dirty="0" smtClean="0"/>
              <a:t>　</a:t>
            </a:r>
            <a:r>
              <a:rPr kumimoji="1" lang="ja-JP" altLang="en-US" sz="2400" dirty="0" smtClean="0">
                <a:solidFill>
                  <a:srgbClr val="FF0000"/>
                </a:solidFill>
              </a:rPr>
              <a:t>情報活用能力</a:t>
            </a:r>
            <a:r>
              <a:rPr kumimoji="1" lang="ja-JP" altLang="en-US" sz="2400" dirty="0" smtClean="0"/>
              <a:t>を、言語能力と同様に</a:t>
            </a:r>
            <a:endParaRPr kumimoji="1" lang="en-US" altLang="ja-JP" sz="2400" dirty="0" smtClean="0"/>
          </a:p>
          <a:p>
            <a:r>
              <a:rPr kumimoji="1" lang="ja-JP" altLang="en-US" sz="2400" dirty="0" smtClean="0"/>
              <a:t>　</a:t>
            </a:r>
            <a:r>
              <a:rPr kumimoji="1" lang="ja-JP" altLang="en-US" sz="2400" dirty="0" smtClean="0">
                <a:solidFill>
                  <a:srgbClr val="FF0000"/>
                </a:solidFill>
              </a:rPr>
              <a:t>「学習の基盤となる資質・能力」</a:t>
            </a:r>
            <a:r>
              <a:rPr kumimoji="1" lang="ja-JP" altLang="en-US" sz="2400" dirty="0" smtClean="0"/>
              <a:t>と位置付け</a:t>
            </a:r>
            <a:endParaRPr kumimoji="1" lang="ja-JP" altLang="en-US" sz="2400" dirty="0"/>
          </a:p>
        </p:txBody>
      </p:sp>
      <p:sp>
        <p:nvSpPr>
          <p:cNvPr id="7" name="テキスト ボックス 6"/>
          <p:cNvSpPr txBox="1"/>
          <p:nvPr/>
        </p:nvSpPr>
        <p:spPr>
          <a:xfrm>
            <a:off x="707462" y="3224437"/>
            <a:ext cx="7823200" cy="923330"/>
          </a:xfrm>
          <a:prstGeom prst="rect">
            <a:avLst/>
          </a:prstGeom>
          <a:noFill/>
          <a:ln>
            <a:solidFill>
              <a:schemeClr val="tx1"/>
            </a:solidFill>
            <a:prstDash val="dash"/>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児童生徒の発達の段階を考慮し、言語能力、情報活用能力（情報モラルを含む。）等の学習の基盤となる資質・能力を育成するため、各教科等の特性を生かし、教科等横断的な視点から教育課程の編成を図るものと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504180" y="4505586"/>
            <a:ext cx="8401659" cy="461665"/>
          </a:xfrm>
          <a:prstGeom prst="rect">
            <a:avLst/>
          </a:prstGeom>
          <a:noFill/>
        </p:spPr>
        <p:txBody>
          <a:bodyPr wrap="none" rtlCol="0">
            <a:spAutoFit/>
          </a:bodyPr>
          <a:lstStyle/>
          <a:p>
            <a:r>
              <a:rPr kumimoji="1" lang="en-US" altLang="ja-JP" sz="2400" dirty="0" smtClean="0"/>
              <a:t>》</a:t>
            </a:r>
            <a:r>
              <a:rPr kumimoji="1" lang="ja-JP" altLang="en-US" sz="2400" dirty="0" smtClean="0"/>
              <a:t>　学校のＩＣＴ環境整備とＩＣＴを活用した学習活動の充実に配慮</a:t>
            </a:r>
            <a:endParaRPr kumimoji="1" lang="ja-JP" altLang="en-US" sz="2400" dirty="0"/>
          </a:p>
        </p:txBody>
      </p:sp>
      <p:sp>
        <p:nvSpPr>
          <p:cNvPr id="9" name="テキスト ボックス 8"/>
          <p:cNvSpPr txBox="1"/>
          <p:nvPr/>
        </p:nvSpPr>
        <p:spPr>
          <a:xfrm>
            <a:off x="707462" y="5090273"/>
            <a:ext cx="7823200" cy="923330"/>
          </a:xfrm>
          <a:prstGeom prst="rect">
            <a:avLst/>
          </a:prstGeom>
          <a:noFill/>
          <a:ln>
            <a:solidFill>
              <a:schemeClr val="tx1"/>
            </a:solidFill>
            <a:prstDash val="dash"/>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情報活用能力の育成を図るため、各学校において、コンピュータや情報通信ネットワークなどの情報手段を活用するために必要な環境を整え、これらを適切に活用した学習活動の充実を図ること。</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8</a:t>
            </a:fld>
            <a:endParaRPr lang="en-US" altLang="ja-JP">
              <a:solidFill>
                <a:srgbClr val="000000"/>
              </a:solidFill>
            </a:endParaRPr>
          </a:p>
        </p:txBody>
      </p:sp>
      <p:sp>
        <p:nvSpPr>
          <p:cNvPr id="10" name="Rectangle 11"/>
          <p:cNvSpPr txBox="1">
            <a:spLocks noChangeArrowheads="1"/>
          </p:cNvSpPr>
          <p:nvPr/>
        </p:nvSpPr>
        <p:spPr>
          <a:xfrm>
            <a:off x="504180" y="788988"/>
            <a:ext cx="8639820" cy="492125"/>
          </a:xfrm>
          <a:prstGeom prst="rect">
            <a:avLst/>
          </a:prstGeom>
        </p:spPr>
        <p:txBody>
          <a:bodyPr/>
          <a:lst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r>
              <a:rPr lang="ja-JP" altLang="en-US" sz="2400" dirty="0">
                <a:latin typeface="ＭＳ Ｐゴシック" panose="020B0600070205080204" pitchFamily="50" charset="-128"/>
                <a:ea typeface="ＭＳ Ｐゴシック" panose="020B0600070205080204" pitchFamily="50" charset="-128"/>
              </a:rPr>
              <a:t>⑵　学習指導要領での</a:t>
            </a:r>
            <a:r>
              <a:rPr lang="ja-JP" altLang="en-US" sz="2400" dirty="0" smtClean="0">
                <a:latin typeface="ＭＳ Ｐゴシック" panose="020B0600070205080204" pitchFamily="50" charset="-128"/>
                <a:ea typeface="ＭＳ Ｐゴシック" panose="020B0600070205080204" pitchFamily="50" charset="-128"/>
              </a:rPr>
              <a:t>位置付け</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72502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2">
            <a:extLst>
              <a:ext uri="{28A0092B-C50C-407E-A947-70E740481C1C}">
                <a14:useLocalDpi xmlns:a14="http://schemas.microsoft.com/office/drawing/2010/main" val="0"/>
              </a:ext>
            </a:extLst>
          </a:blip>
          <a:srcRect t="615" r="266" b="1"/>
          <a:stretch/>
        </p:blipFill>
        <p:spPr>
          <a:xfrm>
            <a:off x="3200606" y="2162061"/>
            <a:ext cx="2230552" cy="3551906"/>
          </a:xfrm>
          <a:prstGeom prst="rect">
            <a:avLst/>
          </a:prstGeom>
        </p:spPr>
      </p:pic>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t="615" b="1"/>
          <a:stretch/>
        </p:blipFill>
        <p:spPr>
          <a:xfrm>
            <a:off x="504180" y="2143225"/>
            <a:ext cx="2263960" cy="3551907"/>
          </a:xfrm>
          <a:prstGeom prst="rect">
            <a:avLst/>
          </a:prstGeom>
        </p:spPr>
      </p:pic>
      <p:sp>
        <p:nvSpPr>
          <p:cNvPr id="6" name="テキスト ボックス 5"/>
          <p:cNvSpPr txBox="1"/>
          <p:nvPr/>
        </p:nvSpPr>
        <p:spPr>
          <a:xfrm>
            <a:off x="337556" y="341003"/>
            <a:ext cx="8590544" cy="523220"/>
          </a:xfrm>
          <a:prstGeom prst="rect">
            <a:avLst/>
          </a:prstGeom>
          <a:noFill/>
        </p:spPr>
        <p:txBody>
          <a:bodyPr wrap="square" rtlCol="0">
            <a:spAutoFit/>
          </a:bodyPr>
          <a:lstStyle/>
          <a:p>
            <a:r>
              <a:rPr lang="ja-JP" altLang="en-US" sz="2800" dirty="0">
                <a:solidFill>
                  <a:srgbClr val="000099"/>
                </a:solidFill>
              </a:rPr>
              <a:t>２　新学習指導要領におけるプログラミング教育の充実</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53" y="1278005"/>
            <a:ext cx="8896350" cy="839230"/>
          </a:xfrm>
          <a:prstGeom prst="rect">
            <a:avLst/>
          </a:prstGeom>
        </p:spPr>
      </p:pic>
      <p:pic>
        <p:nvPicPr>
          <p:cNvPr id="13" name="図 12"/>
          <p:cNvPicPr>
            <a:picLocks noChangeAspect="1"/>
          </p:cNvPicPr>
          <p:nvPr/>
        </p:nvPicPr>
        <p:blipFill rotWithShape="1">
          <a:blip r:embed="rId5">
            <a:extLst>
              <a:ext uri="{28A0092B-C50C-407E-A947-70E740481C1C}">
                <a14:useLocalDpi xmlns:a14="http://schemas.microsoft.com/office/drawing/2010/main" val="0"/>
              </a:ext>
            </a:extLst>
          </a:blip>
          <a:srcRect t="615" b="1"/>
          <a:stretch/>
        </p:blipFill>
        <p:spPr>
          <a:xfrm>
            <a:off x="5678780" y="2143225"/>
            <a:ext cx="2493403" cy="3551905"/>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41" y="5713967"/>
            <a:ext cx="7553942" cy="884056"/>
          </a:xfrm>
          <a:prstGeom prst="rect">
            <a:avLst/>
          </a:prstGeom>
        </p:spPr>
      </p:pic>
      <p:sp>
        <p:nvSpPr>
          <p:cNvPr id="10" name="スライド番号プレースホルダー 1"/>
          <p:cNvSpPr txBox="1">
            <a:spLocks/>
          </p:cNvSpPr>
          <p:nvPr/>
        </p:nvSpPr>
        <p:spPr bwMode="auto">
          <a:xfrm>
            <a:off x="337556" y="6555010"/>
            <a:ext cx="3711387" cy="30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marL="0" algn="r" defTabSz="914400" rtl="0" eaLnBrk="1" latinLnBrk="0" hangingPunct="1">
              <a:defRPr kumimoji="0" sz="1200" kern="1200">
                <a:solidFill>
                  <a:schemeClr val="tx1"/>
                </a:solidFill>
                <a:latin typeface="Arial Black" panose="020B0A04020102020204"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900" b="1" dirty="0" smtClean="0">
                <a:solidFill>
                  <a:srgbClr val="000000"/>
                </a:solidFill>
              </a:rPr>
              <a:t>出典：文部科学省ホームページより作成</a:t>
            </a:r>
            <a:endParaRPr lang="en-US" altLang="ja-JP" sz="900" b="1" dirty="0">
              <a:solidFill>
                <a:srgbClr val="000000"/>
              </a:solidFill>
            </a:endParaRPr>
          </a:p>
        </p:txBody>
      </p:sp>
      <p:sp>
        <p:nvSpPr>
          <p:cNvPr id="2" name="スライド番号プレースホルダー 1"/>
          <p:cNvSpPr>
            <a:spLocks noGrp="1"/>
          </p:cNvSpPr>
          <p:nvPr>
            <p:ph type="sldNum" sz="quarter" idx="11"/>
          </p:nvPr>
        </p:nvSpPr>
        <p:spPr/>
        <p:txBody>
          <a:bodyPr/>
          <a:lstStyle/>
          <a:p>
            <a:fld id="{37124C9B-A60E-4C8B-80DD-EF847311FC51}" type="slidenum">
              <a:rPr lang="en-US" altLang="ja-JP" smtClean="0">
                <a:solidFill>
                  <a:srgbClr val="000000"/>
                </a:solidFill>
              </a:rPr>
              <a:pPr/>
              <a:t>9</a:t>
            </a:fld>
            <a:endParaRPr lang="en-US" altLang="ja-JP">
              <a:solidFill>
                <a:srgbClr val="000000"/>
              </a:solidFill>
            </a:endParaRPr>
          </a:p>
        </p:txBody>
      </p:sp>
      <p:sp>
        <p:nvSpPr>
          <p:cNvPr id="11" name="Rectangle 11"/>
          <p:cNvSpPr txBox="1">
            <a:spLocks noChangeArrowheads="1"/>
          </p:cNvSpPr>
          <p:nvPr/>
        </p:nvSpPr>
        <p:spPr>
          <a:xfrm>
            <a:off x="504180" y="748149"/>
            <a:ext cx="8639820" cy="492125"/>
          </a:xfrm>
          <a:prstGeom prst="rect">
            <a:avLst/>
          </a:prstGeom>
        </p:spPr>
        <p:txBody>
          <a:bodyPr/>
          <a:lst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r>
              <a:rPr lang="ja-JP" altLang="en-US" sz="2400" dirty="0">
                <a:latin typeface="ＭＳ Ｐゴシック" panose="020B0600070205080204" pitchFamily="50" charset="-128"/>
                <a:ea typeface="ＭＳ Ｐゴシック" panose="020B0600070205080204" pitchFamily="50" charset="-128"/>
              </a:rPr>
              <a:t>⑵　学習指導要領での</a:t>
            </a:r>
            <a:r>
              <a:rPr lang="ja-JP" altLang="en-US" sz="2400" dirty="0" smtClean="0">
                <a:latin typeface="ＭＳ Ｐゴシック" panose="020B0600070205080204" pitchFamily="50" charset="-128"/>
                <a:ea typeface="ＭＳ Ｐゴシック" panose="020B0600070205080204" pitchFamily="50" charset="-128"/>
              </a:rPr>
              <a:t>位置付け</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56760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4306</TotalTime>
  <Words>954</Words>
  <Application>Microsoft Office PowerPoint</Application>
  <PresentationFormat>画面に合わせる (4:3)</PresentationFormat>
  <Paragraphs>191</Paragraphs>
  <Slides>28</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28</vt:i4>
      </vt:variant>
    </vt:vector>
  </HeadingPairs>
  <TitlesOfParts>
    <vt:vector size="37" baseType="lpstr">
      <vt:lpstr>ＭＳ Ｐゴシック</vt:lpstr>
      <vt:lpstr>メイリオ</vt:lpstr>
      <vt:lpstr>游ゴシック</vt:lpstr>
      <vt:lpstr>Arial</vt:lpstr>
      <vt:lpstr>Arial Black</vt:lpstr>
      <vt:lpstr>Calibri</vt:lpstr>
      <vt:lpstr>Times New Roman</vt:lpstr>
      <vt:lpstr>Wingdings</vt:lpstr>
      <vt:lpstr>Pixel</vt:lpstr>
      <vt:lpstr>新学習指導要領における プログラミング教育の充実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新しい学習指導要領について ～　中学校　　　～</dc:title>
  <dc:creator>木村 亮太</dc:creator>
  <cp:lastModifiedBy>北谷 一水</cp:lastModifiedBy>
  <cp:revision>253</cp:revision>
  <cp:lastPrinted>2019-06-18T09:24:34Z</cp:lastPrinted>
  <dcterms:created xsi:type="dcterms:W3CDTF">2017-07-14T01:48:07Z</dcterms:created>
  <dcterms:modified xsi:type="dcterms:W3CDTF">2019-06-19T01:47:31Z</dcterms:modified>
</cp:coreProperties>
</file>